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256" r:id="rId2"/>
    <p:sldId id="348" r:id="rId3"/>
    <p:sldId id="349" r:id="rId4"/>
    <p:sldId id="283" r:id="rId5"/>
    <p:sldId id="268" r:id="rId6"/>
    <p:sldId id="566" r:id="rId7"/>
    <p:sldId id="479" r:id="rId8"/>
    <p:sldId id="553" r:id="rId9"/>
    <p:sldId id="480" r:id="rId10"/>
    <p:sldId id="565" r:id="rId11"/>
    <p:sldId id="481" r:id="rId12"/>
    <p:sldId id="558" r:id="rId13"/>
    <p:sldId id="482" r:id="rId14"/>
    <p:sldId id="483" r:id="rId15"/>
    <p:sldId id="484" r:id="rId16"/>
    <p:sldId id="552" r:id="rId17"/>
    <p:sldId id="568" r:id="rId18"/>
    <p:sldId id="560" r:id="rId19"/>
    <p:sldId id="561" r:id="rId20"/>
    <p:sldId id="562" r:id="rId21"/>
    <p:sldId id="563" r:id="rId22"/>
    <p:sldId id="559" r:id="rId23"/>
    <p:sldId id="350" r:id="rId24"/>
    <p:sldId id="460" r:id="rId25"/>
    <p:sldId id="351" r:id="rId26"/>
    <p:sldId id="469" r:id="rId27"/>
    <p:sldId id="468" r:id="rId28"/>
    <p:sldId id="461" r:id="rId29"/>
    <p:sldId id="489" r:id="rId30"/>
    <p:sldId id="490" r:id="rId31"/>
    <p:sldId id="462" r:id="rId32"/>
    <p:sldId id="499" r:id="rId33"/>
    <p:sldId id="546" r:id="rId34"/>
    <p:sldId id="547" r:id="rId35"/>
    <p:sldId id="498" r:id="rId36"/>
    <p:sldId id="500" r:id="rId37"/>
    <p:sldId id="493" r:id="rId38"/>
    <p:sldId id="555" r:id="rId39"/>
    <p:sldId id="494" r:id="rId40"/>
    <p:sldId id="495" r:id="rId41"/>
    <p:sldId id="496" r:id="rId42"/>
    <p:sldId id="501" r:id="rId43"/>
    <p:sldId id="502" r:id="rId44"/>
    <p:sldId id="556" r:id="rId45"/>
    <p:sldId id="503" r:id="rId46"/>
    <p:sldId id="497" r:id="rId47"/>
    <p:sldId id="504" r:id="rId48"/>
    <p:sldId id="505" r:id="rId49"/>
    <p:sldId id="506" r:id="rId50"/>
    <p:sldId id="507" r:id="rId51"/>
    <p:sldId id="508" r:id="rId52"/>
    <p:sldId id="522" r:id="rId53"/>
    <p:sldId id="523" r:id="rId54"/>
    <p:sldId id="564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  <p:sldId id="529" r:id="rId66"/>
    <p:sldId id="549" r:id="rId67"/>
    <p:sldId id="525" r:id="rId68"/>
    <p:sldId id="526" r:id="rId69"/>
    <p:sldId id="538" r:id="rId70"/>
    <p:sldId id="569" r:id="rId71"/>
    <p:sldId id="539" r:id="rId72"/>
    <p:sldId id="540" r:id="rId73"/>
    <p:sldId id="541" r:id="rId74"/>
    <p:sldId id="542" r:id="rId75"/>
    <p:sldId id="543" r:id="rId76"/>
    <p:sldId id="544" r:id="rId77"/>
    <p:sldId id="567" r:id="rId78"/>
    <p:sldId id="548" r:id="rId79"/>
    <p:sldId id="530" r:id="rId80"/>
    <p:sldId id="527" r:id="rId81"/>
    <p:sldId id="528" r:id="rId82"/>
    <p:sldId id="551" r:id="rId83"/>
    <p:sldId id="531" r:id="rId84"/>
    <p:sldId id="532" r:id="rId85"/>
    <p:sldId id="550" r:id="rId86"/>
    <p:sldId id="533" r:id="rId87"/>
    <p:sldId id="534" r:id="rId88"/>
    <p:sldId id="536" r:id="rId89"/>
    <p:sldId id="537" r:id="rId90"/>
    <p:sldId id="554" r:id="rId91"/>
    <p:sldId id="545" r:id="rId92"/>
    <p:sldId id="535" r:id="rId93"/>
    <p:sldId id="371" r:id="rId94"/>
    <p:sldId id="459" r:id="rId95"/>
    <p:sldId id="352" r:id="rId96"/>
    <p:sldId id="372" r:id="rId97"/>
    <p:sldId id="373" r:id="rId98"/>
    <p:sldId id="432" r:id="rId99"/>
    <p:sldId id="433" r:id="rId100"/>
    <p:sldId id="458" r:id="rId101"/>
    <p:sldId id="434" r:id="rId102"/>
    <p:sldId id="435" r:id="rId103"/>
    <p:sldId id="436" r:id="rId104"/>
    <p:sldId id="471" r:id="rId105"/>
    <p:sldId id="472" r:id="rId106"/>
    <p:sldId id="473" r:id="rId107"/>
    <p:sldId id="474" r:id="rId108"/>
    <p:sldId id="475" r:id="rId109"/>
    <p:sldId id="476" r:id="rId110"/>
    <p:sldId id="477" r:id="rId111"/>
    <p:sldId id="381" r:id="rId112"/>
    <p:sldId id="374" r:id="rId113"/>
    <p:sldId id="470" r:id="rId114"/>
    <p:sldId id="411" r:id="rId115"/>
    <p:sldId id="412" r:id="rId116"/>
    <p:sldId id="413" r:id="rId117"/>
    <p:sldId id="414" r:id="rId118"/>
    <p:sldId id="427" r:id="rId119"/>
    <p:sldId id="428" r:id="rId120"/>
    <p:sldId id="429" r:id="rId121"/>
    <p:sldId id="430" r:id="rId122"/>
    <p:sldId id="431" r:id="rId123"/>
    <p:sldId id="440" r:id="rId124"/>
    <p:sldId id="443" r:id="rId125"/>
    <p:sldId id="445" r:id="rId126"/>
    <p:sldId id="446" r:id="rId127"/>
    <p:sldId id="447" r:id="rId128"/>
    <p:sldId id="448" r:id="rId129"/>
    <p:sldId id="449" r:id="rId130"/>
    <p:sldId id="451" r:id="rId131"/>
    <p:sldId id="452" r:id="rId132"/>
    <p:sldId id="453" r:id="rId133"/>
    <p:sldId id="454" r:id="rId134"/>
    <p:sldId id="455" r:id="rId135"/>
    <p:sldId id="378" r:id="rId136"/>
    <p:sldId id="375" r:id="rId137"/>
    <p:sldId id="376" r:id="rId138"/>
    <p:sldId id="397" r:id="rId139"/>
    <p:sldId id="398" r:id="rId140"/>
    <p:sldId id="456" r:id="rId141"/>
    <p:sldId id="457" r:id="rId142"/>
    <p:sldId id="399" r:id="rId143"/>
    <p:sldId id="400" r:id="rId144"/>
    <p:sldId id="401" r:id="rId145"/>
    <p:sldId id="402" r:id="rId146"/>
    <p:sldId id="404" r:id="rId147"/>
    <p:sldId id="37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423" r:id="rId157"/>
    <p:sldId id="424" r:id="rId158"/>
    <p:sldId id="425" r:id="rId159"/>
    <p:sldId id="463" r:id="rId160"/>
    <p:sldId id="465" r:id="rId161"/>
    <p:sldId id="464" r:id="rId162"/>
    <p:sldId id="466" r:id="rId16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5F08C-63FF-43F4-8BA8-030E045A9B9B}">
          <p14:sldIdLst>
            <p14:sldId id="256"/>
            <p14:sldId id="348"/>
          </p14:sldIdLst>
        </p14:section>
        <p14:section name="Intro" id="{99AD5950-B79A-4524-B160-63B697817CF4}">
          <p14:sldIdLst>
            <p14:sldId id="349"/>
            <p14:sldId id="283"/>
            <p14:sldId id="268"/>
            <p14:sldId id="566"/>
            <p14:sldId id="479"/>
            <p14:sldId id="553"/>
            <p14:sldId id="480"/>
            <p14:sldId id="565"/>
            <p14:sldId id="481"/>
            <p14:sldId id="558"/>
            <p14:sldId id="482"/>
            <p14:sldId id="483"/>
            <p14:sldId id="484"/>
            <p14:sldId id="552"/>
            <p14:sldId id="568"/>
            <p14:sldId id="560"/>
            <p14:sldId id="561"/>
            <p14:sldId id="562"/>
            <p14:sldId id="563"/>
            <p14:sldId id="559"/>
          </p14:sldIdLst>
        </p14:section>
        <p14:section name="Problem" id="{121D7011-114D-0544-B811-965F9A99BB5F}">
          <p14:sldIdLst>
            <p14:sldId id="350"/>
            <p14:sldId id="460"/>
            <p14:sldId id="351"/>
            <p14:sldId id="469"/>
            <p14:sldId id="468"/>
            <p14:sldId id="461"/>
            <p14:sldId id="489"/>
          </p14:sldIdLst>
        </p14:section>
        <p14:section name="Data Representation" id="{97F6F78D-72B8-A94A-9E90-F5B73F1F6380}">
          <p14:sldIdLst>
            <p14:sldId id="490"/>
            <p14:sldId id="462"/>
            <p14:sldId id="499"/>
            <p14:sldId id="546"/>
            <p14:sldId id="547"/>
            <p14:sldId id="498"/>
            <p14:sldId id="500"/>
            <p14:sldId id="493"/>
            <p14:sldId id="555"/>
            <p14:sldId id="494"/>
            <p14:sldId id="495"/>
            <p14:sldId id="496"/>
            <p14:sldId id="501"/>
            <p14:sldId id="502"/>
            <p14:sldId id="556"/>
            <p14:sldId id="503"/>
            <p14:sldId id="497"/>
          </p14:sldIdLst>
        </p14:section>
        <p14:section name="Similarity Functions" id="{8DB62059-905D-DC43-BE09-F837BA911D34}">
          <p14:sldIdLst>
            <p14:sldId id="504"/>
            <p14:sldId id="505"/>
            <p14:sldId id="506"/>
            <p14:sldId id="507"/>
            <p14:sldId id="508"/>
            <p14:sldId id="522"/>
            <p14:sldId id="523"/>
            <p14:sldId id="564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29"/>
            <p14:sldId id="549"/>
            <p14:sldId id="525"/>
            <p14:sldId id="526"/>
            <p14:sldId id="538"/>
            <p14:sldId id="569"/>
            <p14:sldId id="539"/>
            <p14:sldId id="540"/>
            <p14:sldId id="541"/>
            <p14:sldId id="542"/>
            <p14:sldId id="543"/>
            <p14:sldId id="544"/>
            <p14:sldId id="567"/>
            <p14:sldId id="548"/>
            <p14:sldId id="530"/>
            <p14:sldId id="527"/>
            <p14:sldId id="528"/>
          </p14:sldIdLst>
        </p14:section>
        <p14:section name="Performance Issues" id="{053E8623-77D4-E242-BD53-432805794CD7}">
          <p14:sldIdLst>
            <p14:sldId id="551"/>
          </p14:sldIdLst>
        </p14:section>
        <p14:section name="Evaluation" id="{52DF9821-27E1-634C-A23F-D2151C44ED64}">
          <p14:sldIdLst>
            <p14:sldId id="531"/>
            <p14:sldId id="532"/>
            <p14:sldId id="550"/>
            <p14:sldId id="533"/>
            <p14:sldId id="534"/>
          </p14:sldIdLst>
        </p14:section>
        <p14:section name="Reference" id="{FEC9845B-DCC8-5148-AD29-28D040F81A46}">
          <p14:sldIdLst>
            <p14:sldId id="536"/>
            <p14:sldId id="537"/>
            <p14:sldId id="554"/>
            <p14:sldId id="545"/>
            <p14:sldId id="535"/>
          </p14:sldIdLst>
        </p14:section>
        <p14:section name="aspects" id="{C2E6494B-3A75-4674-921C-205241B3EE45}">
          <p14:sldIdLst>
            <p14:sldId id="371"/>
            <p14:sldId id="459"/>
          </p14:sldIdLst>
        </p14:section>
        <p14:section name="approaches" id="{405246DC-4CAE-45C0-8C8A-C95C38D1206D}">
          <p14:sldIdLst>
            <p14:sldId id="352"/>
          </p14:sldIdLst>
        </p14:section>
        <p14:section name="surface matching" id="{E5B6CC48-645D-42D6-8373-C648197EBBE8}">
          <p14:sldIdLst>
            <p14:sldId id="372"/>
            <p14:sldId id="373"/>
            <p14:sldId id="432"/>
            <p14:sldId id="433"/>
            <p14:sldId id="458"/>
            <p14:sldId id="434"/>
            <p14:sldId id="435"/>
            <p14:sldId id="436"/>
          </p14:sldIdLst>
        </p14:section>
        <p14:section name="feature based" id="{2290C44B-575E-454B-AF94-CB3B472BEDC9}">
          <p14:sldIdLst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corpus based" id="{57BFF478-7BC6-4527-BDBE-10AB460A1C7E}">
          <p14:sldIdLst>
            <p14:sldId id="381"/>
            <p14:sldId id="374"/>
            <p14:sldId id="470"/>
            <p14:sldId id="411"/>
            <p14:sldId id="412"/>
            <p14:sldId id="413"/>
            <p14:sldId id="414"/>
            <p14:sldId id="427"/>
            <p14:sldId id="428"/>
            <p14:sldId id="429"/>
            <p14:sldId id="430"/>
            <p14:sldId id="431"/>
            <p14:sldId id="440"/>
            <p14:sldId id="443"/>
            <p14:sldId id="445"/>
            <p14:sldId id="446"/>
            <p14:sldId id="447"/>
            <p14:sldId id="448"/>
            <p14:sldId id="449"/>
            <p14:sldId id="451"/>
            <p14:sldId id="452"/>
            <p14:sldId id="453"/>
            <p14:sldId id="454"/>
            <p14:sldId id="455"/>
          </p14:sldIdLst>
        </p14:section>
        <p14:section name="user behavior based" id="{387E6CAE-B68F-4AE5-8744-75AC9ED811E5}">
          <p14:sldIdLst>
            <p14:sldId id="378"/>
            <p14:sldId id="375"/>
            <p14:sldId id="376"/>
            <p14:sldId id="397"/>
            <p14:sldId id="398"/>
            <p14:sldId id="456"/>
            <p14:sldId id="457"/>
            <p14:sldId id="399"/>
            <p14:sldId id="400"/>
            <p14:sldId id="401"/>
            <p14:sldId id="402"/>
            <p14:sldId id="404"/>
          </p14:sldIdLst>
        </p14:section>
        <p14:section name="knowledge based" id="{A4587F33-DF72-4416-A8C3-233103ED51DA}">
          <p14:sldIdLst>
            <p14:sldId id="37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423"/>
            <p14:sldId id="424"/>
            <p14:sldId id="425"/>
          </p14:sldIdLst>
        </p14:section>
        <p14:section name="evaluation" id="{F1703FDF-24A7-4CF5-8A74-23B6169A7216}">
          <p14:sldIdLst>
            <p14:sldId id="463"/>
            <p14:sldId id="465"/>
            <p14:sldId id="464"/>
            <p14:sldId id="4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5" autoAdjust="0"/>
    <p:restoredTop sz="92237" autoAdjust="0"/>
  </p:normalViewPr>
  <p:slideViewPr>
    <p:cSldViewPr>
      <p:cViewPr>
        <p:scale>
          <a:sx n="80" d="100"/>
          <a:sy n="80" d="100"/>
        </p:scale>
        <p:origin x="-1936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notesMaster" Target="notesMasters/notesMaster1.xml"/><Relationship Id="rId165" Type="http://schemas.openxmlformats.org/officeDocument/2006/relationships/handoutMaster" Target="handoutMasters/handoutMaster1.xml"/><Relationship Id="rId166" Type="http://schemas.openxmlformats.org/officeDocument/2006/relationships/printerSettings" Target="printerSettings/printerSettings1.bin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A817-5A80-47B6-8C0C-FA8091A1E698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E48D5-FA84-4472-B99E-9AE9DDCDA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88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C7325-756B-494E-8AFC-828844104070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2BFE-0815-844F-A2D5-0792D28A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2BFE-0815-844F-A2D5-0792D28AB5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2BFE-0815-844F-A2D5-0792D28AB5D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0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6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7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6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2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9649-663C-4FCF-8A04-BFDEE07FF685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C3EEF-EE82-4A43-A97D-9DCBB90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0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Short-text Similarity: A Survey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Kenny Zhu &amp; </a:t>
            </a:r>
            <a:r>
              <a:rPr lang="en-US" dirty="0" err="1" smtClean="0"/>
              <a:t>Haixun</a:t>
            </a:r>
            <a:r>
              <a:rPr lang="en-US" dirty="0" smtClean="0"/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5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Corpus-Based Word-word Similarity</a:t>
            </a:r>
            <a:br>
              <a:rPr lang="en-US" dirty="0" smtClean="0"/>
            </a:br>
            <a:r>
              <a:rPr lang="en-US" dirty="0" smtClean="0"/>
              <a:t>[Islam’08]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Second Order Co-occurrence PMI (SOC-PMI)</a:t>
            </a:r>
          </a:p>
          <a:p>
            <a:pPr lvl="1"/>
            <a:r>
              <a:rPr lang="en-US" dirty="0" smtClean="0"/>
              <a:t>Measure the similarity of two words by the PMI of their neighboring words in large corpus</a:t>
            </a:r>
          </a:p>
          <a:p>
            <a:pPr lvl="1"/>
            <a:r>
              <a:rPr lang="en-US" dirty="0" smtClean="0"/>
              <a:t>The neighboring words are like bridges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 is the number of tokens in corpus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is the set of neighboring words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677080"/>
              </p:ext>
            </p:extLst>
          </p:nvPr>
        </p:nvGraphicFramePr>
        <p:xfrm>
          <a:off x="2059160" y="3256832"/>
          <a:ext cx="3758585" cy="81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3" imgW="1993900" imgH="431800" progId="Equation.3">
                  <p:embed/>
                </p:oleObj>
              </mc:Choice>
              <mc:Fallback>
                <p:oleObj name="Equation" r:id="rId3" imgW="1993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9160" y="3256832"/>
                        <a:ext cx="3758585" cy="813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216144"/>
              </p:ext>
            </p:extLst>
          </p:nvPr>
        </p:nvGraphicFramePr>
        <p:xfrm>
          <a:off x="2692759" y="4773455"/>
          <a:ext cx="3330860" cy="77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5" imgW="1955800" imgH="457200" progId="Equation.3">
                  <p:embed/>
                </p:oleObj>
              </mc:Choice>
              <mc:Fallback>
                <p:oleObj name="Equation" r:id="rId5" imgW="19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759" y="4773455"/>
                        <a:ext cx="3330860" cy="77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51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 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Surface form</a:t>
            </a:r>
          </a:p>
          <a:p>
            <a:pPr lvl="1"/>
            <a:r>
              <a:rPr lang="en-US" altLang="zh-CN" dirty="0" smtClean="0"/>
              <a:t>Original text without any changes</a:t>
            </a:r>
          </a:p>
          <a:p>
            <a:r>
              <a:rPr lang="en-US" altLang="zh-CN" dirty="0" smtClean="0"/>
              <a:t>Stemmed form</a:t>
            </a:r>
          </a:p>
          <a:p>
            <a:pPr lvl="1"/>
            <a:r>
              <a:rPr lang="en-US" altLang="zh-CN" dirty="0" smtClean="0"/>
              <a:t>Introduces noises</a:t>
            </a:r>
          </a:p>
          <a:p>
            <a:pPr lvl="1"/>
            <a:r>
              <a:rPr lang="en-US" altLang="zh-CN" dirty="0" smtClean="0"/>
              <a:t>But overall still beneficial</a:t>
            </a:r>
          </a:p>
          <a:p>
            <a:pPr lvl="1"/>
            <a:r>
              <a:rPr lang="en-US" altLang="zh-CN" dirty="0" smtClean="0"/>
              <a:t>Use Porter stemmer</a:t>
            </a:r>
          </a:p>
          <a:p>
            <a:r>
              <a:rPr lang="en-US" altLang="zh-CN" dirty="0" smtClean="0"/>
              <a:t>Expanded form</a:t>
            </a:r>
          </a:p>
          <a:p>
            <a:pPr lvl="1"/>
            <a:r>
              <a:rPr lang="en-US" altLang="zh-CN" dirty="0" smtClean="0"/>
              <a:t>Web query results </a:t>
            </a:r>
          </a:p>
          <a:p>
            <a:pPr lvl="1"/>
            <a:r>
              <a:rPr lang="en-US" altLang="zh-CN" dirty="0" smtClean="0"/>
              <a:t>Top 200 titles and snippets for each short text query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Deficiencies of Standard </a:t>
            </a:r>
            <a:r>
              <a:rPr lang="en-US" altLang="zh-CN" dirty="0"/>
              <a:t>S</a:t>
            </a:r>
            <a:r>
              <a:rPr lang="en-US" altLang="zh-CN" dirty="0" smtClean="0"/>
              <a:t>imilarity </a:t>
            </a:r>
            <a:r>
              <a:rPr lang="en-US" altLang="zh-CN" dirty="0"/>
              <a:t>M</a:t>
            </a:r>
            <a:r>
              <a:rPr lang="en-US" altLang="zh-CN" dirty="0" smtClean="0"/>
              <a:t>easures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Term based: if terms are missing or mismatched, then </a:t>
            </a:r>
            <a:r>
              <a:rPr lang="en-US" altLang="zh-CN" b="1" dirty="0" smtClean="0"/>
              <a:t>zero</a:t>
            </a:r>
            <a:r>
              <a:rPr lang="en-US" altLang="zh-CN" dirty="0" smtClean="0"/>
              <a:t> similarity</a:t>
            </a:r>
          </a:p>
          <a:p>
            <a:pPr lvl="1"/>
            <a:r>
              <a:rPr lang="en-US" altLang="zh-CN" dirty="0" smtClean="0"/>
              <a:t>E.g. UAE vs. United Arab Emirates</a:t>
            </a:r>
          </a:p>
          <a:p>
            <a:r>
              <a:rPr lang="en-US" altLang="zh-CN" dirty="0" smtClean="0"/>
              <a:t>Context are missing in short text</a:t>
            </a:r>
          </a:p>
          <a:p>
            <a:pPr lvl="1"/>
            <a:r>
              <a:rPr lang="en-US" altLang="zh-CN" dirty="0" smtClean="0"/>
              <a:t>E.g. Apple pie vs. Apple computers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67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Similarity Measures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1800" dirty="0" smtClean="0"/>
                  <a:t>Lexical</a:t>
                </a:r>
              </a:p>
              <a:p>
                <a:pPr lvl="1"/>
                <a:r>
                  <a:rPr lang="en-US" altLang="zh-CN" sz="1400" dirty="0" smtClean="0"/>
                  <a:t>Exact</a:t>
                </a:r>
              </a:p>
              <a:p>
                <a:pPr lvl="1"/>
                <a:r>
                  <a:rPr lang="en-US" altLang="zh-CN" sz="1400" dirty="0" smtClean="0"/>
                  <a:t>Phrase (substring)</a:t>
                </a:r>
              </a:p>
              <a:p>
                <a:pPr lvl="1"/>
                <a:r>
                  <a:rPr lang="en-US" altLang="zh-CN" sz="1400" dirty="0" smtClean="0"/>
                  <a:t>Subset (of terms)</a:t>
                </a:r>
              </a:p>
              <a:p>
                <a:r>
                  <a:rPr lang="en-US" altLang="zh-CN" sz="1800" dirty="0" smtClean="0"/>
                  <a:t>Probabilistic</a:t>
                </a:r>
              </a:p>
              <a:p>
                <a:pPr lvl="1"/>
                <a:r>
                  <a:rPr lang="en-US" altLang="zh-CN" sz="1400" dirty="0" smtClean="0"/>
                  <a:t>Negative symmetric entropy (KL divergence)</a:t>
                </a:r>
              </a:p>
              <a:p>
                <a:pPr lvl="1"/>
                <a:r>
                  <a:rPr lang="en-US" altLang="zh-CN" sz="1400" dirty="0" err="1" smtClean="0"/>
                  <a:t>Sim</a:t>
                </a:r>
                <a:r>
                  <a:rPr lang="en-US" altLang="zh-CN" sz="1400" dirty="0" smtClean="0"/>
                  <a:t>(q, c) = - KL(q, c)=</a:t>
                </a:r>
                <a14:m>
                  <m:oMath xmlns=""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zh-CN" sz="1400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1400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/>
                          </a:rPr>
                          <m:t>log</m:t>
                        </m:r>
                        <m:r>
                          <a:rPr lang="en-US" altLang="zh-CN" sz="1400" b="0" i="1" smtClean="0">
                            <a:latin typeface="Cambria Math"/>
                          </a:rPr>
                          <m:t>⁡(</m:t>
                        </m:r>
                        <m:r>
                          <a:rPr lang="en-US" altLang="zh-CN" sz="1400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400" dirty="0" smtClean="0"/>
              </a:p>
              <a:p>
                <a:pPr lvl="1"/>
                <a:r>
                  <a:rPr lang="en-US" altLang="zh-CN" sz="1400" dirty="0" smtClean="0"/>
                  <a:t>Where q is the query and c is the candidate</a:t>
                </a:r>
              </a:p>
              <a:p>
                <a:pPr lvl="1"/>
                <a:r>
                  <a:rPr lang="en-US" altLang="zh-CN" sz="1400" dirty="0" err="1" smtClean="0"/>
                  <a:t>SparseProb</a:t>
                </a:r>
                <a:r>
                  <a:rPr lang="en-US" altLang="zh-CN" sz="1400" dirty="0" smtClean="0"/>
                  <a:t>: surface query</a:t>
                </a:r>
              </a:p>
              <a:p>
                <a:pPr lvl="1"/>
                <a:r>
                  <a:rPr lang="en-US" altLang="zh-CN" sz="1400" dirty="0" err="1" smtClean="0"/>
                  <a:t>DenseProb</a:t>
                </a:r>
                <a:r>
                  <a:rPr lang="en-US" altLang="zh-CN" sz="1400" dirty="0" smtClean="0"/>
                  <a:t>: expanded query</a:t>
                </a:r>
              </a:p>
              <a:p>
                <a:pPr lvl="1"/>
                <a:r>
                  <a:rPr lang="en-US" altLang="zh-CN" sz="1400" dirty="0" smtClean="0"/>
                  <a:t>Always expand the candidate</a:t>
                </a:r>
              </a:p>
              <a:p>
                <a:r>
                  <a:rPr lang="en-US" altLang="zh-CN" sz="1800" dirty="0" smtClean="0"/>
                  <a:t>Hybrid</a:t>
                </a:r>
              </a:p>
              <a:p>
                <a:pPr lvl="1"/>
                <a:r>
                  <a:rPr lang="en-US" altLang="zh-CN" sz="1400" dirty="0" smtClean="0"/>
                  <a:t>Concatenate the matched candidate lists from different methods above and form a new list</a:t>
                </a:r>
              </a:p>
              <a:p>
                <a:pPr lvl="1"/>
                <a:r>
                  <a:rPr lang="en-US" altLang="zh-CN" sz="1400" dirty="0" smtClean="0"/>
                  <a:t>Remove duplicates during the </a:t>
                </a:r>
                <a:r>
                  <a:rPr lang="en-US" altLang="zh-CN" sz="1400" dirty="0" err="1" smtClean="0"/>
                  <a:t>concat</a:t>
                </a:r>
                <a:endParaRPr lang="en-US" altLang="zh-CN" sz="1400" dirty="0" smtClean="0"/>
              </a:p>
              <a:p>
                <a:pPr lvl="1"/>
                <a:r>
                  <a:rPr lang="en-US" altLang="zh-CN" sz="1400" dirty="0" smtClean="0"/>
                  <a:t>Defined by some ordering, e.g. exact &gt; phrase &gt; subset</a:t>
                </a:r>
              </a:p>
              <a:p>
                <a:pPr lvl="1"/>
                <a:r>
                  <a:rPr lang="en-US" altLang="zh-CN" sz="1400" dirty="0" err="1" smtClean="0"/>
                  <a:t>Backoff</a:t>
                </a:r>
                <a:r>
                  <a:rPr lang="en-US" altLang="zh-CN" sz="1400" dirty="0"/>
                  <a:t>: Exact &gt; Exact Stems &gt; </a:t>
                </a:r>
                <a:r>
                  <a:rPr lang="en-US" altLang="zh-CN" sz="1400" dirty="0" err="1"/>
                  <a:t>DenseProb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44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93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Judge rate with 4-point scale: excellent, good, fair and bad</a:t>
            </a:r>
          </a:p>
          <a:p>
            <a:r>
              <a:rPr lang="en-US" altLang="zh-CN" dirty="0" smtClean="0"/>
              <a:t>Treat excellent/good as relevant, the performance:</a:t>
            </a:r>
          </a:p>
          <a:p>
            <a:pPr lvl="1"/>
            <a:r>
              <a:rPr lang="en-US" altLang="zh-CN" dirty="0" err="1" smtClean="0"/>
              <a:t>Backoff</a:t>
            </a:r>
            <a:r>
              <a:rPr lang="en-US" altLang="zh-CN" dirty="0" smtClean="0"/>
              <a:t> &gt; </a:t>
            </a:r>
            <a:r>
              <a:rPr lang="en-US" altLang="zh-CN" dirty="0" err="1" smtClean="0"/>
              <a:t>Prob</a:t>
            </a:r>
            <a:r>
              <a:rPr lang="en-US" altLang="zh-CN" dirty="0" smtClean="0"/>
              <a:t> methods &gt; lexical methods</a:t>
            </a:r>
          </a:p>
          <a:p>
            <a:pPr lvl="1"/>
            <a:r>
              <a:rPr lang="en-US" altLang="zh-CN" dirty="0" err="1" smtClean="0"/>
              <a:t>Backoff</a:t>
            </a:r>
            <a:r>
              <a:rPr lang="en-US" altLang="zh-CN" dirty="0" smtClean="0"/>
              <a:t> is good because it includes exact matches missed by </a:t>
            </a:r>
            <a:r>
              <a:rPr lang="en-US" altLang="zh-CN" dirty="0" err="1" smtClean="0"/>
              <a:t>prob</a:t>
            </a:r>
            <a:r>
              <a:rPr lang="en-US" altLang="zh-CN" dirty="0" smtClean="0"/>
              <a:t> methods</a:t>
            </a:r>
          </a:p>
          <a:p>
            <a:r>
              <a:rPr lang="en-US" altLang="zh-CN" dirty="0" smtClean="0"/>
              <a:t>Efficiency</a:t>
            </a:r>
          </a:p>
          <a:p>
            <a:pPr lvl="1"/>
            <a:r>
              <a:rPr lang="en-US" altLang="zh-CN" dirty="0" smtClean="0"/>
              <a:t>Lexical methods are fast</a:t>
            </a:r>
          </a:p>
          <a:p>
            <a:pPr lvl="1"/>
            <a:r>
              <a:rPr lang="en-US" altLang="zh-CN" dirty="0" err="1" smtClean="0"/>
              <a:t>Prob</a:t>
            </a:r>
            <a:r>
              <a:rPr lang="en-US" altLang="zh-CN" dirty="0" smtClean="0"/>
              <a:t> methods are slower, </a:t>
            </a:r>
            <a:r>
              <a:rPr lang="en-US" altLang="zh-CN" dirty="0" err="1" smtClean="0"/>
              <a:t>denseProb</a:t>
            </a:r>
            <a:r>
              <a:rPr lang="en-US" altLang="zh-CN" dirty="0" smtClean="0"/>
              <a:t> is slower (3 sec) than </a:t>
            </a:r>
            <a:r>
              <a:rPr lang="en-US" altLang="zh-CN" dirty="0" err="1" smtClean="0"/>
              <a:t>sparseProb</a:t>
            </a:r>
            <a:r>
              <a:rPr lang="en-US" altLang="zh-CN" dirty="0" smtClean="0"/>
              <a:t> (0.15 sec)</a:t>
            </a:r>
          </a:p>
          <a:p>
            <a:pPr lvl="1"/>
            <a:r>
              <a:rPr lang="en-US" altLang="zh-CN" dirty="0" err="1" smtClean="0"/>
              <a:t>SparseProb</a:t>
            </a:r>
            <a:r>
              <a:rPr lang="en-US" altLang="zh-CN" dirty="0" smtClean="0"/>
              <a:t> is the best overall performer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9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Feature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191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Similarity by Linguistic Features [</a:t>
            </a:r>
            <a:r>
              <a:rPr lang="en-US" dirty="0" err="1" smtClean="0"/>
              <a:t>Hatzivassiloglou</a:t>
            </a:r>
            <a:r>
              <a:rPr lang="en-US" dirty="0"/>
              <a:t> </a:t>
            </a:r>
            <a:r>
              <a:rPr lang="en-US" dirty="0" smtClean="0"/>
              <a:t>‘99]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similarity metric between short textual units based on multiple linguistic features</a:t>
            </a:r>
          </a:p>
          <a:p>
            <a:r>
              <a:rPr lang="en-US" dirty="0" smtClean="0"/>
              <a:t>A more restricted definition of text similarity than conventional document similarity</a:t>
            </a:r>
          </a:p>
          <a:p>
            <a:r>
              <a:rPr lang="en-US" dirty="0" smtClean="0"/>
              <a:t>Results show effectiveness in identifying closeness between short 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5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By Linguistic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of semantic similarity</a:t>
            </a:r>
          </a:p>
          <a:p>
            <a:r>
              <a:rPr lang="en-US" dirty="0" smtClean="0"/>
              <a:t>Two short texts are similar if:</a:t>
            </a:r>
          </a:p>
          <a:p>
            <a:pPr lvl="1"/>
            <a:r>
              <a:rPr lang="en-US" dirty="0" smtClean="0"/>
              <a:t>They share common concepts/actor/object/action</a:t>
            </a:r>
          </a:p>
          <a:p>
            <a:pPr lvl="1"/>
            <a:r>
              <a:rPr lang="en-US" dirty="0" smtClean="0"/>
              <a:t>Common actor/object must perform/be subjected to the same action</a:t>
            </a:r>
          </a:p>
          <a:p>
            <a:r>
              <a:rPr lang="en-US" dirty="0" smtClean="0"/>
              <a:t>Note “action” is quite important here</a:t>
            </a:r>
          </a:p>
          <a:p>
            <a:r>
              <a:rPr lang="en-US" dirty="0" smtClean="0"/>
              <a:t>This is a more </a:t>
            </a:r>
            <a:r>
              <a:rPr lang="en-US" i="1" dirty="0" smtClean="0"/>
              <a:t>restrictive</a:t>
            </a:r>
            <a:r>
              <a:rPr lang="en-US" dirty="0" smtClean="0"/>
              <a:t> way of defining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feature vector over </a:t>
            </a:r>
            <a:r>
              <a:rPr lang="en-US" i="1" dirty="0" smtClean="0"/>
              <a:t>a pair of texts</a:t>
            </a:r>
          </a:p>
          <a:p>
            <a:r>
              <a:rPr lang="en-US" dirty="0" smtClean="0"/>
              <a:t>Features are either:</a:t>
            </a:r>
          </a:p>
          <a:p>
            <a:pPr lvl="1"/>
            <a:r>
              <a:rPr lang="en-US" dirty="0" smtClean="0"/>
              <a:t>Primitive Features</a:t>
            </a:r>
          </a:p>
          <a:p>
            <a:pPr lvl="1"/>
            <a:r>
              <a:rPr lang="en-US" dirty="0" smtClean="0"/>
              <a:t>Composite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47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co-occurrence</a:t>
            </a:r>
          </a:p>
          <a:p>
            <a:r>
              <a:rPr lang="en-US" dirty="0"/>
              <a:t>Matching noun phrase</a:t>
            </a:r>
          </a:p>
          <a:p>
            <a:r>
              <a:rPr lang="en-US" dirty="0" err="1"/>
              <a:t>Wordnet</a:t>
            </a:r>
            <a:r>
              <a:rPr lang="en-US" dirty="0"/>
              <a:t> Synonyms</a:t>
            </a:r>
          </a:p>
          <a:p>
            <a:r>
              <a:rPr lang="en-US" dirty="0"/>
              <a:t>Common verb classes</a:t>
            </a:r>
          </a:p>
          <a:p>
            <a:r>
              <a:rPr lang="en-US" dirty="0"/>
              <a:t>Common proper nouns</a:t>
            </a:r>
          </a:p>
          <a:p>
            <a:r>
              <a:rPr lang="en-US" dirty="0" smtClean="0"/>
              <a:t>Normalization: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len</a:t>
            </a:r>
            <a:r>
              <a:rPr lang="en-US" dirty="0" smtClean="0"/>
              <a:t>(A) * </a:t>
            </a:r>
            <a:r>
              <a:rPr lang="en-US" dirty="0" err="1" smtClean="0"/>
              <a:t>len</a:t>
            </a:r>
            <a:r>
              <a:rPr lang="en-US" dirty="0" smtClean="0"/>
              <a:t>(B))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/log(# of texts/# texts containing the feature) </a:t>
            </a:r>
            <a:r>
              <a:rPr lang="en-US" dirty="0" smtClean="0">
                <a:sym typeface="Wingdings"/>
              </a:rPr>
              <a:t> similar to IDF in TF*IDF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3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Two pairs of primitive features preserves ordering</a:t>
            </a:r>
          </a:p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Two pairs of primitive features occur within distance in text</a:t>
            </a:r>
          </a:p>
          <a:p>
            <a:r>
              <a:rPr lang="en-US" dirty="0" smtClean="0"/>
              <a:t>Primitive</a:t>
            </a:r>
          </a:p>
          <a:p>
            <a:pPr lvl="1"/>
            <a:r>
              <a:rPr lang="en-US" dirty="0" smtClean="0"/>
              <a:t>Only certain specific primitive feature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6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 (</a:t>
            </a:r>
            <a:r>
              <a:rPr lang="en-US" dirty="0" err="1" smtClean="0"/>
              <a:t>Landauer</a:t>
            </a:r>
            <a:r>
              <a:rPr lang="en-US" dirty="0" smtClean="0"/>
              <a:t> 1998)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: a term-by-document matrix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Applying SVD: </a:t>
                </a:r>
              </a:p>
              <a:p>
                <a:endParaRPr lang="en-US" b="0" i="1" dirty="0" smtClean="0">
                  <a:latin typeface="Cambria Math"/>
                </a:endParaRPr>
              </a:p>
              <a:p>
                <a:pPr marL="400050" lvl="1" indent="0">
                  <a:buNone/>
                </a:pP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58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Learn classifier using RIPPER</a:t>
            </a:r>
          </a:p>
          <a:p>
            <a:r>
              <a:rPr lang="en-US" dirty="0" smtClean="0"/>
              <a:t>Tune the loss ratio</a:t>
            </a:r>
          </a:p>
          <a:p>
            <a:r>
              <a:rPr lang="en-US" dirty="0" smtClean="0"/>
              <a:t>Achieves 36.6% recall + 60.5% precision </a:t>
            </a:r>
          </a:p>
          <a:p>
            <a:r>
              <a:rPr lang="en-US" dirty="0" smtClean="0"/>
              <a:t>Effective individual features:</a:t>
            </a:r>
          </a:p>
          <a:p>
            <a:pPr lvl="1"/>
            <a:r>
              <a:rPr lang="en-US" dirty="0" smtClean="0"/>
              <a:t>Any word</a:t>
            </a:r>
          </a:p>
          <a:p>
            <a:pPr lvl="1"/>
            <a:r>
              <a:rPr lang="en-US" dirty="0" smtClean="0"/>
              <a:t>Simplex NP</a:t>
            </a:r>
          </a:p>
          <a:p>
            <a:pPr lvl="1"/>
            <a:r>
              <a:rPr lang="en-US" dirty="0" smtClean="0"/>
              <a:t>Noun </a:t>
            </a:r>
          </a:p>
          <a:p>
            <a:r>
              <a:rPr lang="en-US" dirty="0" smtClean="0"/>
              <a:t>Effective composite feature</a:t>
            </a:r>
          </a:p>
          <a:p>
            <a:pPr lvl="1"/>
            <a:r>
              <a:rPr lang="en-US" dirty="0" smtClean="0"/>
              <a:t>Verb distance &lt;= 5 (however recall is 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Corpus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7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Corpus-based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 </a:t>
            </a:r>
            <a:r>
              <a:rPr lang="en-US" dirty="0"/>
              <a:t>q and s co-occur in the </a:t>
            </a:r>
            <a:r>
              <a:rPr lang="en-US" dirty="0" smtClean="0"/>
              <a:t>same document?</a:t>
            </a:r>
          </a:p>
          <a:p>
            <a:endParaRPr lang="en-US" dirty="0"/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 smtClean="0"/>
              <a:t>PMI (</a:t>
            </a:r>
            <a:r>
              <a:rPr lang="en-US" dirty="0" err="1" smtClean="0"/>
              <a:t>Turney</a:t>
            </a:r>
            <a:r>
              <a:rPr lang="en-US" dirty="0" smtClean="0"/>
              <a:t> 2001)</a:t>
            </a:r>
          </a:p>
          <a:p>
            <a:pPr lvl="1"/>
            <a:r>
              <a:rPr lang="en-US" dirty="0" smtClean="0"/>
              <a:t>Latent semantic analysis (</a:t>
            </a:r>
            <a:r>
              <a:rPr lang="en-US" dirty="0" err="1" smtClean="0"/>
              <a:t>Landauer</a:t>
            </a:r>
            <a:r>
              <a:rPr lang="en-US" dirty="0" smtClean="0"/>
              <a:t>, Foltz, </a:t>
            </a:r>
            <a:r>
              <a:rPr lang="en-US" dirty="0" err="1" smtClean="0"/>
              <a:t>Laham</a:t>
            </a:r>
            <a:r>
              <a:rPr lang="en-US" dirty="0" smtClean="0"/>
              <a:t> 1998)</a:t>
            </a:r>
          </a:p>
          <a:p>
            <a:pPr lvl="1"/>
            <a:r>
              <a:rPr lang="en-US" dirty="0" smtClean="0"/>
              <a:t>Normalized document set overlap (Fitzpatrick, Dent 1997)</a:t>
            </a:r>
          </a:p>
          <a:p>
            <a:endParaRPr lang="en-US" dirty="0" smtClean="0"/>
          </a:p>
          <a:p>
            <a:r>
              <a:rPr lang="en-US" dirty="0" smtClean="0"/>
              <a:t>When length of q and s gets longer, they tent to not co-occur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1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Hyperspace Analogues to Language </a:t>
            </a:r>
            <a:r>
              <a:rPr lang="en-US" dirty="0" smtClean="0"/>
              <a:t>(</a:t>
            </a:r>
            <a:r>
              <a:rPr lang="en-US" dirty="0"/>
              <a:t>Burgess et al. 1998)</a:t>
            </a:r>
          </a:p>
          <a:p>
            <a:pPr lvl="1"/>
            <a:r>
              <a:rPr lang="en-US" dirty="0"/>
              <a:t>Lexical co-occurrence to construct a semantic space</a:t>
            </a:r>
          </a:p>
          <a:p>
            <a:pPr lvl="1"/>
            <a:r>
              <a:rPr lang="en-US" dirty="0"/>
              <a:t>Words are points in this space</a:t>
            </a:r>
          </a:p>
          <a:p>
            <a:pPr lvl="1"/>
            <a:r>
              <a:rPr lang="en-US" dirty="0"/>
              <a:t>Distance between two sentences are the distance between two rep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578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Corpus-based and knowledge-based measures for text semantic similarity, AAAI </a:t>
            </a:r>
            <a:r>
              <a:rPr lang="en-US" sz="3200" b="1" dirty="0" smtClean="0">
                <a:solidFill>
                  <a:srgbClr val="FF0000"/>
                </a:solidFill>
              </a:rPr>
              <a:t>2006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Goal: Automatically derive </a:t>
            </a:r>
            <a:r>
              <a:rPr lang="en-US" dirty="0"/>
              <a:t>a score that indicates </a:t>
            </a:r>
            <a:r>
              <a:rPr lang="en-US" dirty="0" smtClean="0"/>
              <a:t>the semantic similarity of two short pieces of texts.</a:t>
            </a:r>
          </a:p>
          <a:p>
            <a:endParaRPr lang="en-US" dirty="0"/>
          </a:p>
          <a:p>
            <a:r>
              <a:rPr lang="en-US" dirty="0" smtClean="0"/>
              <a:t>Model the </a:t>
            </a:r>
            <a:r>
              <a:rPr lang="en-US" dirty="0"/>
              <a:t>semantic similarity of texts as a function of </a:t>
            </a:r>
            <a:endParaRPr lang="en-US" dirty="0" smtClean="0"/>
          </a:p>
          <a:p>
            <a:pPr lvl="1"/>
            <a:r>
              <a:rPr lang="en-US" dirty="0" smtClean="0"/>
              <a:t>Word to word similarity (corpus or knowledge based)</a:t>
            </a:r>
          </a:p>
          <a:p>
            <a:pPr lvl="1"/>
            <a:r>
              <a:rPr lang="en-US" dirty="0" smtClean="0"/>
              <a:t>Word specificity (IDF, in fact also corpus based)</a:t>
            </a:r>
          </a:p>
          <a:p>
            <a:pPr lvl="1"/>
            <a:endParaRPr lang="en-US" dirty="0"/>
          </a:p>
          <a:p>
            <a:r>
              <a:rPr lang="en-US" dirty="0" smtClean="0"/>
              <a:t>Structure of the text is not considered</a:t>
            </a:r>
          </a:p>
        </p:txBody>
      </p:sp>
    </p:spTree>
    <p:extLst>
      <p:ext uri="{BB962C8B-B14F-4D97-AF65-F5344CB8AC3E}">
        <p14:creationId xmlns:p14="http://schemas.microsoft.com/office/powerpoint/2010/main" val="7234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 </a:t>
            </a:r>
            <a:r>
              <a:rPr lang="en-US" dirty="0"/>
              <a:t>a higher weight to a semantic matching </a:t>
            </a:r>
            <a:r>
              <a:rPr lang="en-US" dirty="0" smtClean="0"/>
              <a:t>identified between </a:t>
            </a:r>
            <a:r>
              <a:rPr lang="en-US" dirty="0"/>
              <a:t>two specific words (e.g. </a:t>
            </a:r>
            <a:r>
              <a:rPr lang="en-US" i="1" dirty="0"/>
              <a:t>collie </a:t>
            </a:r>
            <a:r>
              <a:rPr lang="en-US" dirty="0"/>
              <a:t>and </a:t>
            </a:r>
            <a:r>
              <a:rPr lang="en-US" i="1" dirty="0"/>
              <a:t>sheepdog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Give </a:t>
            </a:r>
            <a:r>
              <a:rPr lang="en-US" dirty="0"/>
              <a:t>less importance to the similarity measured </a:t>
            </a:r>
            <a:r>
              <a:rPr lang="en-US" dirty="0" smtClean="0"/>
              <a:t>between generic </a:t>
            </a:r>
            <a:r>
              <a:rPr lang="en-US" dirty="0"/>
              <a:t>concepts (e.g. </a:t>
            </a:r>
            <a:r>
              <a:rPr lang="en-US" i="1" dirty="0"/>
              <a:t>get </a:t>
            </a:r>
            <a:r>
              <a:rPr lang="en-US" dirty="0"/>
              <a:t>and </a:t>
            </a:r>
            <a:r>
              <a:rPr lang="en-US" i="1" dirty="0"/>
              <a:t>become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Specificity: can be measured by a word’s depth in the semantic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4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 of Two Texts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186737" cy="337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66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𝑚𝑎𝑥𝑆𝑖𝑚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: for each word </a:t>
                </a:r>
                <a14:m>
                  <m:oMath xmlns=""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identify the word in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that  has the highest semantic similarity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=""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𝑖𝑑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𝑤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: specificity of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81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Binary vs. Counting models</a:t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FF0000"/>
                </a:solidFill>
              </a:rPr>
              <a:t>[Lee ‘05]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This paper compares various computation models with human minds in short text similarity (correlation)</a:t>
            </a:r>
          </a:p>
          <a:p>
            <a:r>
              <a:rPr lang="en-US" altLang="zh-CN" dirty="0" smtClean="0"/>
              <a:t>Argues that similarity is ultimately a psychological problem</a:t>
            </a:r>
          </a:p>
          <a:p>
            <a:r>
              <a:rPr lang="en-US" altLang="zh-CN" dirty="0" smtClean="0"/>
              <a:t>Best computation model should model human performance well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5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Dataset</a:t>
            </a:r>
          </a:p>
          <a:p>
            <a:pPr lvl="1"/>
            <a:r>
              <a:rPr lang="en-US" altLang="zh-CN" dirty="0" smtClean="0"/>
              <a:t>50 short news doc (51-126 words)</a:t>
            </a:r>
          </a:p>
          <a:p>
            <a:pPr lvl="1"/>
            <a:r>
              <a:rPr lang="en-US" altLang="zh-CN" dirty="0" smtClean="0"/>
              <a:t>126 similar docs as </a:t>
            </a:r>
            <a:r>
              <a:rPr lang="en-US" altLang="zh-CN" dirty="0" err="1" smtClean="0"/>
              <a:t>backgrounding</a:t>
            </a:r>
            <a:r>
              <a:rPr lang="en-US" altLang="zh-CN" dirty="0" smtClean="0"/>
              <a:t> corpus</a:t>
            </a:r>
          </a:p>
          <a:p>
            <a:r>
              <a:rPr lang="en-US" altLang="zh-CN" dirty="0" smtClean="0"/>
              <a:t>Human </a:t>
            </a:r>
            <a:r>
              <a:rPr lang="en-US" altLang="zh-CN" dirty="0" err="1" smtClean="0"/>
              <a:t>judgement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Inter-rater correlation: 0.605</a:t>
            </a:r>
          </a:p>
          <a:p>
            <a:r>
              <a:rPr lang="en-US" altLang="zh-CN" dirty="0" smtClean="0"/>
              <a:t>Binary Models</a:t>
            </a:r>
          </a:p>
          <a:p>
            <a:pPr lvl="1"/>
            <a:r>
              <a:rPr lang="en-US" altLang="zh-CN" dirty="0" err="1"/>
              <a:t>x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 = # of times </a:t>
            </a:r>
            <a:r>
              <a:rPr lang="en-US" altLang="zh-CN" dirty="0" err="1" smtClean="0"/>
              <a:t>i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word (n-gram) occurs in </a:t>
            </a:r>
            <a:r>
              <a:rPr lang="en-US" altLang="zh-CN" dirty="0" err="1" smtClean="0"/>
              <a:t>k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document</a:t>
            </a:r>
          </a:p>
          <a:p>
            <a:pPr lvl="1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 </a:t>
            </a:r>
            <a:r>
              <a:rPr lang="en-US" altLang="zh-CN" dirty="0"/>
              <a:t>= 1 if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ik</a:t>
            </a:r>
            <a:r>
              <a:rPr lang="en-US" altLang="zh-CN" dirty="0"/>
              <a:t> &gt; 0 and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ik</a:t>
            </a:r>
            <a:r>
              <a:rPr lang="en-US" altLang="zh-CN" dirty="0"/>
              <a:t> = 0 if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ik</a:t>
            </a:r>
            <a:r>
              <a:rPr lang="en-US" altLang="zh-CN" dirty="0"/>
              <a:t> = </a:t>
            </a:r>
            <a:r>
              <a:rPr lang="en-US" altLang="zh-CN" dirty="0" smtClean="0"/>
              <a:t>0</a:t>
            </a:r>
          </a:p>
          <a:p>
            <a:pPr lvl="1"/>
            <a:r>
              <a:rPr lang="en-US" altLang="zh-CN" dirty="0" smtClean="0"/>
              <a:t>Four different counts based on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:</a:t>
            </a:r>
          </a:p>
          <a:p>
            <a:pPr lvl="2"/>
            <a:r>
              <a:rPr lang="en-US" altLang="zh-CN" dirty="0" err="1"/>
              <a:t>a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both doc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and j</a:t>
            </a:r>
          </a:p>
          <a:p>
            <a:pPr lvl="2"/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one but not the other doc</a:t>
            </a:r>
          </a:p>
          <a:p>
            <a:pPr lvl="2"/>
            <a:r>
              <a:rPr lang="en-US" altLang="zh-CN" dirty="0" err="1"/>
              <a:t>d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neither doc</a:t>
            </a:r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970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TSA (</a:t>
            </a:r>
            <a:r>
              <a:rPr lang="en-US" dirty="0" err="1" smtClean="0"/>
              <a:t>Radinsky</a:t>
            </a:r>
            <a:r>
              <a:rPr lang="en-US" dirty="0" smtClean="0"/>
              <a:t> 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Word-to-word relatedness (not semantic similarity)</a:t>
            </a:r>
          </a:p>
          <a:p>
            <a:r>
              <a:rPr lang="en-US" smtClean="0"/>
              <a:t>Static Representation</a:t>
            </a:r>
            <a:r>
              <a:rPr lang="en-US" dirty="0" smtClean="0"/>
              <a:t>: concept vectors</a:t>
            </a:r>
          </a:p>
          <a:p>
            <a:pPr lvl="1"/>
            <a:r>
              <a:rPr lang="en-US" dirty="0" smtClean="0"/>
              <a:t>Wikipedia concepts</a:t>
            </a:r>
          </a:p>
          <a:p>
            <a:pPr lvl="1"/>
            <a:r>
              <a:rPr lang="en-US" dirty="0" smtClean="0"/>
              <a:t>Flickr tags</a:t>
            </a:r>
          </a:p>
          <a:p>
            <a:pPr lvl="1"/>
            <a:r>
              <a:rPr lang="en-US" dirty="0" err="1" smtClean="0"/>
              <a:t>Del.icio.us</a:t>
            </a:r>
            <a:r>
              <a:rPr lang="en-US" dirty="0" smtClean="0"/>
              <a:t> bookmarks</a:t>
            </a:r>
          </a:p>
          <a:p>
            <a:r>
              <a:rPr lang="en-US" dirty="0" smtClean="0"/>
              <a:t>Corpus from 130 years of NY Times articles</a:t>
            </a:r>
          </a:p>
          <a:p>
            <a:r>
              <a:rPr lang="en-US" dirty="0" smtClean="0"/>
              <a:t>Extract temporal dynamics</a:t>
            </a:r>
          </a:p>
          <a:p>
            <a:r>
              <a:rPr lang="en-US" dirty="0" smtClean="0"/>
              <a:t>Combine temporal dynamics with static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95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Similarity Models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Based on the previously defined a, b, c and d:</a:t>
            </a:r>
          </a:p>
          <a:p>
            <a:pPr lvl="1"/>
            <a:r>
              <a:rPr lang="en-US" altLang="zh-CN" dirty="0" smtClean="0"/>
              <a:t>Common:	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Ratio:			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Distinct:	</a:t>
            </a:r>
            <a:r>
              <a:rPr lang="en-US" altLang="zh-CN" dirty="0"/>
              <a:t>	</a:t>
            </a:r>
            <a:r>
              <a:rPr lang="zh-CN" altLang="en-US" dirty="0" smtClean="0"/>
              <a:t>  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Ratio </a:t>
            </a:r>
            <a:r>
              <a:rPr lang="en-US" altLang="zh-CN" dirty="0"/>
              <a:t>and Common </a:t>
            </a:r>
            <a:r>
              <a:rPr lang="en-US" altLang="zh-CN" dirty="0" smtClean="0"/>
              <a:t>better than distinct, and approaches </a:t>
            </a:r>
            <a:r>
              <a:rPr lang="en-US" altLang="zh-CN" dirty="0"/>
              <a:t>best correlation (similarity) of 0.5 at </a:t>
            </a:r>
            <a:r>
              <a:rPr lang="en-US" altLang="zh-CN" dirty="0" smtClean="0"/>
              <a:t>7-gram/8-gram</a:t>
            </a:r>
          </a:p>
          <a:p>
            <a:r>
              <a:rPr lang="en-US" altLang="zh-CN" dirty="0" smtClean="0"/>
              <a:t>Common appears to have better precision at high similarity, but low recall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81200"/>
            <a:ext cx="2805167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67000"/>
            <a:ext cx="2209800" cy="564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3429000"/>
            <a:ext cx="26003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Count-Based Similarity Models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Four symmetric models [</a:t>
            </a:r>
            <a:r>
              <a:rPr lang="en-US" altLang="zh-CN" dirty="0" err="1" smtClean="0"/>
              <a:t>Rorvig</a:t>
            </a:r>
            <a:r>
              <a:rPr lang="en-US" altLang="zh-CN" dirty="0" smtClean="0"/>
              <a:t> ‘99]:</a:t>
            </a:r>
          </a:p>
          <a:p>
            <a:pPr lvl="1"/>
            <a:r>
              <a:rPr lang="en-US" altLang="zh-CN" dirty="0" smtClean="0"/>
              <a:t>Correlation (Dice)</a:t>
            </a:r>
          </a:p>
          <a:p>
            <a:pPr lvl="1"/>
            <a:r>
              <a:rPr lang="en-US" altLang="zh-CN" dirty="0" err="1" smtClean="0"/>
              <a:t>Jaccard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Cosine</a:t>
            </a:r>
          </a:p>
          <a:p>
            <a:pPr lvl="1"/>
            <a:r>
              <a:rPr lang="en-US" altLang="zh-CN" dirty="0" smtClean="0"/>
              <a:t>Overlap</a:t>
            </a:r>
          </a:p>
          <a:p>
            <a:r>
              <a:rPr lang="en-US" altLang="zh-CN" dirty="0" smtClean="0"/>
              <a:t>Performs about the same: approaches max similar at 4-gram and above</a:t>
            </a:r>
          </a:p>
          <a:p>
            <a:r>
              <a:rPr lang="en-US" altLang="zh-CN" dirty="0" smtClean="0"/>
              <a:t>But in general </a:t>
            </a:r>
            <a:r>
              <a:rPr lang="en-US" altLang="zh-CN" b="1" dirty="0" smtClean="0"/>
              <a:t>not as good as </a:t>
            </a:r>
            <a:r>
              <a:rPr lang="en-US" altLang="zh-CN" dirty="0" smtClean="0"/>
              <a:t>the binary models!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LSA Similarity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 smtClean="0"/>
                  <a:t>Local weighting functions and global weighting functions</a:t>
                </a:r>
              </a:p>
              <a:p>
                <a:r>
                  <a:rPr lang="en-US" altLang="zh-CN" dirty="0" smtClean="0"/>
                  <a:t>Weighted </a:t>
                </a:r>
                <a:r>
                  <a:rPr lang="en-US" altLang="zh-CN" dirty="0"/>
                  <a:t>corpus representation W = [</a:t>
                </a:r>
                <a:r>
                  <a:rPr lang="en-US" altLang="zh-CN" dirty="0" err="1"/>
                  <a:t>w</a:t>
                </a:r>
                <a:r>
                  <a:rPr lang="en-US" altLang="zh-CN" baseline="-25000" dirty="0" err="1"/>
                  <a:t>ik</a:t>
                </a:r>
                <a:r>
                  <a:rPr lang="en-US" altLang="zh-CN" dirty="0" smtClean="0"/>
                  <a:t>]</a:t>
                </a:r>
              </a:p>
              <a:p>
                <a:r>
                  <a:rPr lang="en-US" altLang="zh-CN" dirty="0" smtClean="0"/>
                  <a:t>W is subjected to singular value decomposition:</a:t>
                </a:r>
              </a:p>
              <a:p>
                <a:pPr lvl="1"/>
                <a:r>
                  <a:rPr lang="en-US" altLang="zh-CN" dirty="0" smtClean="0"/>
                  <a:t>choose a dimensionality </a:t>
                </a:r>
                <a:r>
                  <a:rPr lang="en-US" altLang="zh-CN" dirty="0"/>
                  <a:t>d </a:t>
                </a:r>
                <a:r>
                  <a:rPr lang="en-US" altLang="zh-CN" dirty="0" smtClean="0"/>
                  <a:t>&lt;= m </a:t>
                </a:r>
                <a:r>
                  <a:rPr lang="en-US" altLang="zh-CN" dirty="0"/>
                  <a:t>for the subspace </a:t>
                </a:r>
                <a:r>
                  <a:rPr lang="en-US" altLang="zh-CN" dirty="0" smtClean="0"/>
                  <a:t>representation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find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n x d </a:t>
                </a:r>
                <a:r>
                  <a:rPr lang="en-US" altLang="zh-CN" dirty="0"/>
                  <a:t>orthonormal matrix U, the </a:t>
                </a:r>
                <a:r>
                  <a:rPr lang="en-US" altLang="zh-CN" dirty="0" smtClean="0"/>
                  <a:t>d x d diagonal </a:t>
                </a:r>
                <a:r>
                  <a:rPr lang="en-US" altLang="zh-CN" dirty="0"/>
                  <a:t>matrix D and the m </a:t>
                </a:r>
                <a:r>
                  <a:rPr lang="en-US" altLang="zh-CN" dirty="0" smtClean="0"/>
                  <a:t>x d </a:t>
                </a:r>
                <a:r>
                  <a:rPr lang="en-US" altLang="zh-CN" dirty="0"/>
                  <a:t>orthonormal </a:t>
                </a:r>
                <a:r>
                  <a:rPr lang="en-US" altLang="zh-CN" dirty="0" smtClean="0"/>
                  <a:t>matrix V </a:t>
                </a:r>
                <a:r>
                  <a:rPr lang="en-US" altLang="zh-CN" dirty="0"/>
                  <a:t>that minimize the squared difference </a:t>
                </a:r>
                <a14:m>
                  <m:oMath xmlns=""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𝑈𝐷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Varying the global weighting function is more significant</a:t>
                </a:r>
              </a:p>
              <a:p>
                <a:r>
                  <a:rPr lang="en-US" altLang="zh-CN" dirty="0" smtClean="0"/>
                  <a:t>Overall LSA achieves 0.6 correlation, close to humans.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08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STASIS [</a:t>
            </a:r>
            <a:r>
              <a:rPr lang="en-US" altLang="zh-CN" dirty="0">
                <a:solidFill>
                  <a:srgbClr val="FF0000"/>
                </a:solidFill>
              </a:rPr>
              <a:t>O’Shea </a:t>
            </a:r>
            <a:r>
              <a:rPr lang="fr-FR" altLang="zh-CN" dirty="0">
                <a:solidFill>
                  <a:srgbClr val="FF0000"/>
                </a:solidFill>
              </a:rPr>
              <a:t>’</a:t>
            </a:r>
            <a:r>
              <a:rPr lang="en-US" altLang="zh-CN" dirty="0">
                <a:solidFill>
                  <a:srgbClr val="FF0000"/>
                </a:solidFill>
              </a:rPr>
              <a:t>08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A hybrid method</a:t>
            </a:r>
          </a:p>
          <a:p>
            <a:pPr lvl="1"/>
            <a:r>
              <a:rPr lang="en-US" altLang="zh-CN" dirty="0" smtClean="0"/>
              <a:t>s(w1, w2) based on path length and depth of the two words in a lexical database (something like </a:t>
            </a:r>
            <a:r>
              <a:rPr lang="en-US" altLang="zh-CN" dirty="0" err="1" smtClean="0"/>
              <a:t>WordNet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S(T1, T2) combines word position info and word frequency info from a large corpus</a:t>
            </a:r>
          </a:p>
          <a:p>
            <a:r>
              <a:rPr lang="en-US" altLang="zh-CN" dirty="0"/>
              <a:t>Correlation with mean human ratings:</a:t>
            </a:r>
          </a:p>
          <a:p>
            <a:pPr lvl="1"/>
            <a:r>
              <a:rPr lang="en-US" altLang="zh-CN" dirty="0"/>
              <a:t>STASIS: 			0.816</a:t>
            </a:r>
          </a:p>
          <a:p>
            <a:pPr lvl="1"/>
            <a:r>
              <a:rPr lang="en-US" altLang="zh-CN" dirty="0"/>
              <a:t>LSA:					0.838</a:t>
            </a:r>
          </a:p>
          <a:p>
            <a:pPr lvl="1"/>
            <a:r>
              <a:rPr lang="en-US" altLang="zh-CN" dirty="0"/>
              <a:t>Average Human: 0.825</a:t>
            </a:r>
          </a:p>
          <a:p>
            <a:pPr lvl="1"/>
            <a:r>
              <a:rPr lang="en-US" altLang="zh-CN" dirty="0"/>
              <a:t>Worse Human: 	0.594</a:t>
            </a:r>
          </a:p>
          <a:p>
            <a:pPr lvl="1"/>
            <a:r>
              <a:rPr lang="en-US" altLang="zh-CN" dirty="0"/>
              <a:t>Best Human: 		0.921</a:t>
            </a:r>
            <a:endParaRPr lang="zh-CN" altLang="en-US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496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Corpus-based + String similarity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[Islam ‘08]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a method which combines:</a:t>
            </a:r>
          </a:p>
          <a:p>
            <a:pPr lvl="1"/>
            <a:r>
              <a:rPr lang="en-US" dirty="0" smtClean="0"/>
              <a:t>String similarity</a:t>
            </a:r>
          </a:p>
          <a:p>
            <a:pPr lvl="1"/>
            <a:r>
              <a:rPr lang="en-US" dirty="0" smtClean="0"/>
              <a:t>Corpus-based word semantic similarity</a:t>
            </a:r>
          </a:p>
          <a:p>
            <a:pPr lvl="1"/>
            <a:r>
              <a:rPr lang="en-US" dirty="0" smtClean="0"/>
              <a:t>(optionally) common word order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</a:p>
          <a:p>
            <a:r>
              <a:rPr lang="en-US" dirty="0" smtClean="0"/>
              <a:t>Take the weighted sum of three modified/normalized LCS</a:t>
            </a:r>
          </a:p>
          <a:p>
            <a:pPr lvl="1"/>
            <a:r>
              <a:rPr lang="en-US" dirty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dirty="0" err="1" smtClean="0"/>
              <a:t>len</a:t>
            </a:r>
            <a:r>
              <a:rPr lang="en-US" dirty="0" smtClean="0"/>
              <a:t>(LCS(s1, s2))</a:t>
            </a:r>
            <a:r>
              <a:rPr lang="en-US" baseline="30000" dirty="0" smtClean="0"/>
              <a:t>2</a:t>
            </a:r>
            <a:r>
              <a:rPr lang="en-US" dirty="0" smtClean="0"/>
              <a:t>/(</a:t>
            </a:r>
            <a:r>
              <a:rPr lang="en-US" dirty="0" err="1" smtClean="0"/>
              <a:t>len</a:t>
            </a:r>
            <a:r>
              <a:rPr lang="en-US" dirty="0" smtClean="0"/>
              <a:t>(s1) x </a:t>
            </a:r>
            <a:r>
              <a:rPr lang="en-US" dirty="0" err="1" smtClean="0"/>
              <a:t>len</a:t>
            </a:r>
            <a:r>
              <a:rPr lang="en-US" dirty="0" smtClean="0"/>
              <a:t>(s2))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len</a:t>
            </a:r>
            <a:r>
              <a:rPr lang="en-US" dirty="0" smtClean="0"/>
              <a:t>(MCLCS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dirty="0"/>
              <a:t>s1, s2))</a:t>
            </a:r>
            <a:r>
              <a:rPr lang="en-US" baseline="30000" dirty="0"/>
              <a:t>2</a:t>
            </a:r>
            <a:r>
              <a:rPr lang="en-US" dirty="0"/>
              <a:t>/(</a:t>
            </a:r>
            <a:r>
              <a:rPr lang="en-US" dirty="0" err="1"/>
              <a:t>len</a:t>
            </a:r>
            <a:r>
              <a:rPr lang="en-US" dirty="0"/>
              <a:t>(s1) x </a:t>
            </a:r>
            <a:r>
              <a:rPr lang="en-US" dirty="0" err="1"/>
              <a:t>len</a:t>
            </a:r>
            <a:r>
              <a:rPr lang="en-US" dirty="0"/>
              <a:t>(s2))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len</a:t>
            </a:r>
            <a:r>
              <a:rPr lang="en-US" dirty="0" smtClean="0"/>
              <a:t>(</a:t>
            </a:r>
            <a:r>
              <a:rPr lang="en-US" dirty="0" err="1" smtClean="0"/>
              <a:t>MCLCS</a:t>
            </a:r>
            <a:r>
              <a:rPr lang="en-US" baseline="-25000" dirty="0" err="1" smtClean="0"/>
              <a:t>n</a:t>
            </a:r>
            <a:r>
              <a:rPr lang="en-US" dirty="0" smtClean="0"/>
              <a:t>(</a:t>
            </a:r>
            <a:r>
              <a:rPr lang="en-US" dirty="0"/>
              <a:t>s1, s2))</a:t>
            </a:r>
            <a:r>
              <a:rPr lang="en-US" baseline="30000" dirty="0"/>
              <a:t>2</a:t>
            </a:r>
            <a:r>
              <a:rPr lang="en-US" dirty="0"/>
              <a:t>/(</a:t>
            </a:r>
            <a:r>
              <a:rPr lang="en-US" dirty="0" err="1"/>
              <a:t>len</a:t>
            </a:r>
            <a:r>
              <a:rPr lang="en-US" dirty="0"/>
              <a:t>(s1) x </a:t>
            </a:r>
            <a:r>
              <a:rPr lang="en-US" dirty="0" err="1"/>
              <a:t>len</a:t>
            </a:r>
            <a:r>
              <a:rPr lang="en-US" dirty="0"/>
              <a:t>(s2)</a:t>
            </a:r>
            <a:r>
              <a:rPr lang="en-US" dirty="0" smtClean="0"/>
              <a:t>)</a:t>
            </a:r>
          </a:p>
          <a:p>
            <a:r>
              <a:rPr lang="en-US" dirty="0" smtClean="0"/>
              <a:t>MCLCS</a:t>
            </a:r>
            <a:r>
              <a:rPr lang="en-US" baseline="-25000" dirty="0" smtClean="0"/>
              <a:t>1</a:t>
            </a:r>
            <a:r>
              <a:rPr lang="en-US" dirty="0" smtClean="0"/>
              <a:t> starts matching from 1</a:t>
            </a:r>
            <a:r>
              <a:rPr lang="en-US" baseline="30000" dirty="0" smtClean="0"/>
              <a:t>st</a:t>
            </a:r>
            <a:r>
              <a:rPr lang="en-US" dirty="0" smtClean="0"/>
              <a:t> char</a:t>
            </a:r>
          </a:p>
          <a:p>
            <a:r>
              <a:rPr lang="en-US" dirty="0" err="1" smtClean="0"/>
              <a:t>MCLCS</a:t>
            </a:r>
            <a:r>
              <a:rPr lang="en-US" baseline="-25000" dirty="0" err="1" smtClean="0"/>
              <a:t>n</a:t>
            </a:r>
            <a:r>
              <a:rPr lang="en-US" dirty="0" smtClean="0"/>
              <a:t> starts matching from any char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4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Second Order Co-occurrence PMI (SOC-PMI)</a:t>
            </a:r>
          </a:p>
          <a:p>
            <a:pPr lvl="1"/>
            <a:r>
              <a:rPr lang="en-US" dirty="0" smtClean="0"/>
              <a:t>Measure the similarity of two words by the PMI of their neighboring words in large corpus</a:t>
            </a:r>
          </a:p>
          <a:p>
            <a:pPr lvl="1"/>
            <a:r>
              <a:rPr lang="en-US" dirty="0" smtClean="0"/>
              <a:t>The neighboring words are like bridges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 is the number of tokens in corpus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is the set of neighboring words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740993"/>
              </p:ext>
            </p:extLst>
          </p:nvPr>
        </p:nvGraphicFramePr>
        <p:xfrm>
          <a:off x="2059160" y="3256832"/>
          <a:ext cx="3758585" cy="81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" name="Equation" r:id="rId3" imgW="1993900" imgH="431800" progId="Equation.3">
                  <p:embed/>
                </p:oleObj>
              </mc:Choice>
              <mc:Fallback>
                <p:oleObj name="Equation" r:id="rId3" imgW="1993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9160" y="3256832"/>
                        <a:ext cx="3758585" cy="813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9264"/>
              </p:ext>
            </p:extLst>
          </p:nvPr>
        </p:nvGraphicFramePr>
        <p:xfrm>
          <a:off x="2692759" y="4773455"/>
          <a:ext cx="3330860" cy="77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" name="Equation" r:id="rId5" imgW="1955800" imgH="457200" progId="Equation.3">
                  <p:embed/>
                </p:oleObj>
              </mc:Choice>
              <mc:Fallback>
                <p:oleObj name="Equation" r:id="rId5" imgW="19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759" y="4773455"/>
                        <a:ext cx="3330860" cy="77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66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 Order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two texts P and R: put the d common words into two lists, X and Y, preserving their order in the texts.</a:t>
            </a:r>
          </a:p>
          <a:p>
            <a:r>
              <a:rPr lang="en-US" dirty="0" smtClean="0"/>
              <a:t>Common word order </a:t>
            </a:r>
            <a:r>
              <a:rPr lang="en-US" dirty="0" err="1" smtClean="0"/>
              <a:t>sim</a:t>
            </a:r>
            <a:r>
              <a:rPr lang="en-US" dirty="0" smtClean="0"/>
              <a:t> is: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and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are index number (position) in the X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05909"/>
              </p:ext>
            </p:extLst>
          </p:nvPr>
        </p:nvGraphicFramePr>
        <p:xfrm>
          <a:off x="2197100" y="3808413"/>
          <a:ext cx="554831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" name="Equation" r:id="rId3" imgW="2540000" imgH="469900" progId="Equation.3">
                  <p:embed/>
                </p:oleObj>
              </mc:Choice>
              <mc:Fallback>
                <p:oleObj name="Equation" r:id="rId3" imgW="2540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7100" y="3808413"/>
                        <a:ext cx="5548313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20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</a:t>
            </a:r>
            <a:r>
              <a:rPr lang="en-US" dirty="0" err="1" smtClean="0"/>
              <a:t>Precedure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100" dirty="0" smtClean="0"/>
              <a:t>Step 1. Clean texts P and R</a:t>
            </a:r>
          </a:p>
          <a:p>
            <a:r>
              <a:rPr lang="en-US" sz="3100" dirty="0" smtClean="0"/>
              <a:t>Step 2. remove </a:t>
            </a:r>
            <a:r>
              <a:rPr lang="en-US" sz="3100" i="1" dirty="0" smtClean="0"/>
              <a:t>d</a:t>
            </a:r>
            <a:r>
              <a:rPr lang="en-US" sz="3100" dirty="0" smtClean="0"/>
              <a:t> common words and what remains is P = {p</a:t>
            </a:r>
            <a:r>
              <a:rPr lang="en-US" sz="3100" baseline="-25000" dirty="0" smtClean="0"/>
              <a:t>1</a:t>
            </a:r>
            <a:r>
              <a:rPr lang="en-US" sz="3100" dirty="0" smtClean="0"/>
              <a:t>, p</a:t>
            </a:r>
            <a:r>
              <a:rPr lang="en-US" sz="3100" baseline="-25000" dirty="0" smtClean="0"/>
              <a:t>2</a:t>
            </a:r>
            <a:r>
              <a:rPr lang="en-US" sz="3100" dirty="0" smtClean="0"/>
              <a:t>, …, p</a:t>
            </a:r>
            <a:r>
              <a:rPr lang="en-US" sz="3100" baseline="-25000" dirty="0" smtClean="0"/>
              <a:t>m-d</a:t>
            </a:r>
            <a:r>
              <a:rPr lang="en-US" sz="3100" dirty="0" smtClean="0"/>
              <a:t>}, and R = {r</a:t>
            </a:r>
            <a:r>
              <a:rPr lang="en-US" sz="3100" baseline="-25000" dirty="0" smtClean="0"/>
              <a:t>1</a:t>
            </a:r>
            <a:r>
              <a:rPr lang="en-US" sz="3100" dirty="0" smtClean="0"/>
              <a:t>, r</a:t>
            </a:r>
            <a:r>
              <a:rPr lang="en-US" sz="3100" baseline="-25000" dirty="0" smtClean="0"/>
              <a:t>2</a:t>
            </a:r>
            <a:r>
              <a:rPr lang="en-US" sz="3100" dirty="0" smtClean="0"/>
              <a:t>, …, </a:t>
            </a:r>
            <a:r>
              <a:rPr lang="en-US" sz="3100" dirty="0" err="1" smtClean="0"/>
              <a:t>r</a:t>
            </a:r>
            <a:r>
              <a:rPr lang="en-US" sz="3100" baseline="-25000" dirty="0" err="1" smtClean="0"/>
              <a:t>n</a:t>
            </a:r>
            <a:r>
              <a:rPr lang="en-US" sz="3100" baseline="-25000" dirty="0" smtClean="0"/>
              <a:t>-d</a:t>
            </a:r>
            <a:r>
              <a:rPr lang="en-US" sz="3100" dirty="0" smtClean="0"/>
              <a:t>}</a:t>
            </a:r>
          </a:p>
          <a:p>
            <a:r>
              <a:rPr lang="en-US" sz="3100" dirty="0" smtClean="0"/>
              <a:t>Step 3. construct (m-d) x (n-d) string similarity matrix M</a:t>
            </a:r>
            <a:r>
              <a:rPr lang="en-US" sz="3100" baseline="-25000" dirty="0" smtClean="0"/>
              <a:t>1</a:t>
            </a:r>
            <a:r>
              <a:rPr lang="en-US" sz="3100" dirty="0" smtClean="0"/>
              <a:t> between every pair of words</a:t>
            </a:r>
          </a:p>
          <a:p>
            <a:r>
              <a:rPr lang="en-US" sz="3100" dirty="0" smtClean="0"/>
              <a:t>Step 4. </a:t>
            </a:r>
            <a:r>
              <a:rPr lang="en-US" sz="3100" dirty="0"/>
              <a:t>construct (m-d) x (n-d) </a:t>
            </a:r>
            <a:r>
              <a:rPr lang="en-US" sz="3100" dirty="0" smtClean="0"/>
              <a:t>semantic </a:t>
            </a:r>
            <a:r>
              <a:rPr lang="en-US" sz="3100" dirty="0"/>
              <a:t>similarity matrix </a:t>
            </a:r>
            <a:r>
              <a:rPr lang="en-US" sz="3100" dirty="0" smtClean="0"/>
              <a:t>M</a:t>
            </a:r>
            <a:r>
              <a:rPr lang="en-US" sz="3100" baseline="-25000" dirty="0" smtClean="0"/>
              <a:t>2</a:t>
            </a:r>
            <a:r>
              <a:rPr lang="en-US" sz="3100" dirty="0" smtClean="0"/>
              <a:t> </a:t>
            </a:r>
            <a:r>
              <a:rPr lang="en-US" sz="3100" dirty="0"/>
              <a:t>between every pair of </a:t>
            </a:r>
            <a:r>
              <a:rPr lang="en-US" sz="3100" dirty="0" smtClean="0"/>
              <a:t>words</a:t>
            </a:r>
          </a:p>
          <a:p>
            <a:r>
              <a:rPr lang="en-US" sz="3100" dirty="0" smtClean="0"/>
              <a:t>Step 5. construct joint matrix M = aM</a:t>
            </a:r>
            <a:r>
              <a:rPr lang="en-US" sz="3100" baseline="-25000" dirty="0" smtClean="0"/>
              <a:t>1</a:t>
            </a:r>
            <a:r>
              <a:rPr lang="en-US" sz="3100" dirty="0" smtClean="0"/>
              <a:t> + bM</a:t>
            </a:r>
            <a:r>
              <a:rPr lang="en-US" sz="3100" baseline="-25000" dirty="0" smtClean="0"/>
              <a:t>2</a:t>
            </a:r>
          </a:p>
          <a:p>
            <a:pPr lvl="1"/>
            <a:r>
              <a:rPr lang="en-US" sz="2600" dirty="0" err="1" smtClean="0"/>
              <a:t>a+b</a:t>
            </a:r>
            <a:r>
              <a:rPr lang="en-US" sz="2600" dirty="0" smtClean="0"/>
              <a:t> = 1 (weighting factors)</a:t>
            </a:r>
          </a:p>
          <a:p>
            <a:pPr lvl="1"/>
            <a:r>
              <a:rPr lang="en-US" sz="2600" dirty="0" smtClean="0"/>
              <a:t>Find the max value </a:t>
            </a:r>
            <a:r>
              <a:rPr lang="en-US" sz="2600" dirty="0" err="1" smtClean="0"/>
              <a:t>r</a:t>
            </a:r>
            <a:r>
              <a:rPr lang="en-US" sz="2600" baseline="-25000" dirty="0" err="1" smtClean="0"/>
              <a:t>ij</a:t>
            </a:r>
            <a:r>
              <a:rPr lang="en-US" sz="2600" dirty="0" smtClean="0"/>
              <a:t> from M, add it in a list L and remove all elements of </a:t>
            </a:r>
            <a:r>
              <a:rPr lang="en-US" sz="2600" dirty="0" err="1" smtClean="0"/>
              <a:t>i</a:t>
            </a:r>
            <a:r>
              <a:rPr lang="en-US" sz="2600" baseline="30000" dirty="0" err="1" smtClean="0"/>
              <a:t>th</a:t>
            </a:r>
            <a:r>
              <a:rPr lang="en-US" sz="2600" dirty="0" smtClean="0"/>
              <a:t> row and </a:t>
            </a:r>
            <a:r>
              <a:rPr lang="en-US" sz="2600" dirty="0" err="1" smtClean="0"/>
              <a:t>j</a:t>
            </a:r>
            <a:r>
              <a:rPr lang="en-US" sz="2600" baseline="30000" dirty="0" err="1" smtClean="0"/>
              <a:t>th</a:t>
            </a:r>
            <a:r>
              <a:rPr lang="en-US" sz="2600" dirty="0" smtClean="0"/>
              <a:t> column</a:t>
            </a:r>
          </a:p>
          <a:p>
            <a:pPr lvl="1"/>
            <a:r>
              <a:rPr lang="en-US" sz="2600" dirty="0" smtClean="0"/>
              <a:t>Repeat this until </a:t>
            </a:r>
            <a:r>
              <a:rPr lang="en-US" sz="2600" dirty="0" err="1" smtClean="0"/>
              <a:t>r</a:t>
            </a:r>
            <a:r>
              <a:rPr lang="en-US" sz="2600" baseline="-25000" dirty="0" err="1" smtClean="0"/>
              <a:t>ij</a:t>
            </a:r>
            <a:r>
              <a:rPr lang="en-US" sz="2600" dirty="0" smtClean="0"/>
              <a:t> = 0, or m-d- |L|=0</a:t>
            </a:r>
          </a:p>
          <a:p>
            <a:r>
              <a:rPr lang="en-US" sz="3100" dirty="0" smtClean="0"/>
              <a:t>Step 6. Final score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70355"/>
              </p:ext>
            </p:extLst>
          </p:nvPr>
        </p:nvGraphicFramePr>
        <p:xfrm>
          <a:off x="3498455" y="5465762"/>
          <a:ext cx="3342423" cy="82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Equation" r:id="rId3" imgW="2679700" imgH="660400" progId="Equation.3">
                  <p:embed/>
                </p:oleObj>
              </mc:Choice>
              <mc:Fallback>
                <p:oleObj name="Equation" r:id="rId3" imgW="26797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8455" y="5465762"/>
                        <a:ext cx="3342423" cy="82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13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Compared with Human Similarity</a:t>
            </a:r>
          </a:p>
          <a:p>
            <a:pPr lvl="1"/>
            <a:r>
              <a:rPr lang="en-US" dirty="0" smtClean="0"/>
              <a:t>Human: 0.594-0.921 (mean at 0.825)</a:t>
            </a:r>
          </a:p>
          <a:p>
            <a:pPr lvl="1"/>
            <a:r>
              <a:rPr lang="en-US" dirty="0" smtClean="0"/>
              <a:t>Li: 0.816</a:t>
            </a:r>
          </a:p>
          <a:p>
            <a:pPr lvl="1"/>
            <a:r>
              <a:rPr lang="en-US" dirty="0" smtClean="0"/>
              <a:t>This work: 0.853</a:t>
            </a:r>
          </a:p>
          <a:p>
            <a:r>
              <a:rPr lang="en-US" dirty="0" smtClean="0"/>
              <a:t>Microsoft Paraphrases</a:t>
            </a:r>
          </a:p>
          <a:p>
            <a:pPr lvl="1"/>
            <a:r>
              <a:rPr lang="en-US" dirty="0" smtClean="0"/>
              <a:t>This is more difficult: P and R could be very similar but exact opposite with R having a “not”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sim</a:t>
            </a:r>
            <a:r>
              <a:rPr lang="en-US" dirty="0" smtClean="0"/>
              <a:t> threshold of 0.6, precision = 0.75</a:t>
            </a:r>
            <a:r>
              <a:rPr lang="en-US" smtClean="0"/>
              <a:t>, recall = 0.9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Measures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Leacock </a:t>
            </a:r>
            <a:r>
              <a:rPr lang="en-US" dirty="0"/>
              <a:t>&amp; </a:t>
            </a:r>
            <a:r>
              <a:rPr lang="en-US" dirty="0" err="1"/>
              <a:t>Chodorow</a:t>
            </a:r>
            <a:r>
              <a:rPr lang="en-US" dirty="0"/>
              <a:t> </a:t>
            </a:r>
            <a:r>
              <a:rPr lang="en-US" dirty="0" smtClean="0"/>
              <a:t>1998</a:t>
            </a:r>
          </a:p>
          <a:p>
            <a:pPr lvl="1"/>
            <a:r>
              <a:rPr lang="en-US" dirty="0"/>
              <a:t>Combining local </a:t>
            </a:r>
            <a:r>
              <a:rPr lang="en-US" dirty="0" smtClean="0"/>
              <a:t>context and </a:t>
            </a:r>
            <a:r>
              <a:rPr lang="en-US" dirty="0" err="1"/>
              <a:t>WordNet</a:t>
            </a:r>
            <a:r>
              <a:rPr lang="en-US" dirty="0"/>
              <a:t> sense similarity for word sense identification. </a:t>
            </a:r>
            <a:r>
              <a:rPr lang="en-US" dirty="0" smtClean="0"/>
              <a:t>In </a:t>
            </a:r>
            <a:r>
              <a:rPr lang="en-US" i="1" dirty="0" err="1" smtClean="0"/>
              <a:t>WordNet</a:t>
            </a:r>
            <a:r>
              <a:rPr lang="en-US" i="1" dirty="0"/>
              <a:t>, An Electronic Lexical Database</a:t>
            </a:r>
            <a:r>
              <a:rPr lang="en-US" dirty="0"/>
              <a:t>. The MIT Press.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shortest path between two concepts using node-counting</a:t>
            </a:r>
          </a:p>
          <a:p>
            <a:pPr lvl="1"/>
            <a:r>
              <a:rPr lang="en-US" dirty="0" smtClean="0"/>
              <a:t>maximum depth of the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0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Web-based Similarity Kernel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Sahami</a:t>
            </a:r>
            <a:r>
              <a:rPr lang="en-US" dirty="0">
                <a:solidFill>
                  <a:srgbClr val="FF0000"/>
                </a:solidFill>
              </a:rPr>
              <a:t> &amp; </a:t>
            </a:r>
            <a:r>
              <a:rPr lang="en-US" dirty="0" err="1">
                <a:solidFill>
                  <a:srgbClr val="FF0000"/>
                </a:solidFill>
              </a:rPr>
              <a:t>Heilman</a:t>
            </a:r>
            <a:r>
              <a:rPr lang="en-US" dirty="0">
                <a:solidFill>
                  <a:srgbClr val="FF0000"/>
                </a:solidFill>
              </a:rPr>
              <a:t> 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Similarity is inner-product of the expanded vector representation:</a:t>
                </a:r>
                <a:br>
                  <a:rPr lang="en-US" dirty="0" smtClean="0"/>
                </a:br>
                <a:r>
                  <a:rPr lang="en-US" i="1" dirty="0">
                    <a:latin typeface="Cambria Math"/>
                  </a:rPr>
                  <a:t/>
                </a:r>
                <a:br>
                  <a:rPr lang="en-US" i="1" dirty="0">
                    <a:latin typeface="Cambria Math"/>
                  </a:rPr>
                </a:b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𝑆𝑖𝑚</m:t>
                    </m:r>
                    <m:r>
                      <a:rPr lang="en-US" i="1" dirty="0" smtClean="0">
                        <a:latin typeface="Cambria Math"/>
                      </a:rPr>
                      <m:t> (</m:t>
                    </m:r>
                    <m:r>
                      <a:rPr lang="en-US" i="1" dirty="0" err="1" smtClean="0">
                        <a:latin typeface="Cambria Math"/>
                      </a:rPr>
                      <m:t>𝑞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) = </m:t>
                    </m:r>
                    <m:r>
                      <a:rPr lang="en-US" i="1" dirty="0" smtClean="0">
                        <a:latin typeface="Cambria Math"/>
                      </a:rPr>
                      <m:t>𝑄𝐸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𝑞</m:t>
                    </m:r>
                    <m:r>
                      <a:rPr lang="en-US" i="1" dirty="0">
                        <a:latin typeface="Cambria Math"/>
                      </a:rPr>
                      <m:t>) · </m:t>
                    </m:r>
                    <m:r>
                      <a:rPr lang="en-US" i="1" dirty="0">
                        <a:latin typeface="Cambria Math"/>
                      </a:rPr>
                      <m:t>𝑄𝐸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: the top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documents returned by search engine for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For each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, construct vector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each element is the weighted score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of term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𝑄𝐸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)/|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  <a:blipFill rotWithShape="1">
                <a:blip r:embed="rId2"/>
                <a:stretch>
                  <a:fillRect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" y="4290767"/>
                <a:ext cx="1690784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term frequency </a:t>
                </a:r>
                <a:br>
                  <a:rPr lang="en-US" dirty="0" smtClean="0"/>
                </a:br>
                <a:r>
                  <a:rPr lang="en-US" dirty="0" smtClean="0"/>
                  <a:t>of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in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90767"/>
                <a:ext cx="1690784" cy="668645"/>
              </a:xfrm>
              <a:prstGeom prst="rect">
                <a:avLst/>
              </a:prstGeom>
              <a:blipFill rotWithShape="1">
                <a:blip r:embed="rId3"/>
                <a:stretch>
                  <a:fillRect l="-2888" t="-4545" r="-216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4114800" y="4120299"/>
            <a:ext cx="533400" cy="50479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3"/>
          </p:cNvCxnSpPr>
          <p:nvPr/>
        </p:nvCxnSpPr>
        <p:spPr>
          <a:xfrm flipV="1">
            <a:off x="2362200" y="4551164"/>
            <a:ext cx="1830715" cy="7392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257800" y="4335731"/>
            <a:ext cx="533400" cy="50479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91200" y="4120299"/>
            <a:ext cx="1219200" cy="3939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22969" y="3774522"/>
                <a:ext cx="2196114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document frequency </a:t>
                </a:r>
                <a:br>
                  <a:rPr lang="en-US" dirty="0" smtClean="0"/>
                </a:br>
                <a:r>
                  <a:rPr lang="en-US" dirty="0" smtClean="0"/>
                  <a:t>of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69" y="3774522"/>
                <a:ext cx="2196114" cy="668645"/>
              </a:xfrm>
              <a:prstGeom prst="rect">
                <a:avLst/>
              </a:prstGeom>
              <a:blipFill rotWithShape="1">
                <a:blip r:embed="rId4"/>
                <a:stretch>
                  <a:fillRect l="-2222" t="-4545" r="-1667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74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Using TF×IDF </a:t>
            </a:r>
            <a:r>
              <a:rPr lang="en-US" dirty="0"/>
              <a:t>or its variations </a:t>
            </a:r>
            <a:r>
              <a:rPr lang="en-US" dirty="0" smtClean="0"/>
              <a:t>for the </a:t>
            </a:r>
            <a:r>
              <a:rPr lang="en-US" dirty="0"/>
              <a:t>importance of </a:t>
            </a:r>
            <a:r>
              <a:rPr lang="en-US" dirty="0" smtClean="0"/>
              <a:t>a word </a:t>
            </a:r>
            <a:r>
              <a:rPr lang="en-US" dirty="0"/>
              <a:t>in a given </a:t>
            </a:r>
            <a:r>
              <a:rPr lang="en-US" dirty="0" smtClean="0"/>
              <a:t>document</a:t>
            </a:r>
          </a:p>
          <a:p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word that appears in </a:t>
            </a:r>
            <a:r>
              <a:rPr lang="en-US" dirty="0" smtClean="0"/>
              <a:t>the beginning </a:t>
            </a:r>
            <a:r>
              <a:rPr lang="en-US" dirty="0"/>
              <a:t>of a document is typically more important </a:t>
            </a:r>
            <a:r>
              <a:rPr lang="en-US" dirty="0" smtClean="0"/>
              <a:t>and relevant </a:t>
            </a:r>
            <a:r>
              <a:rPr lang="en-US" dirty="0"/>
              <a:t>to the topic of the </a:t>
            </a:r>
            <a:r>
              <a:rPr lang="en-US" dirty="0" smtClean="0"/>
              <a:t>document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Words </a:t>
            </a:r>
            <a:r>
              <a:rPr lang="en-US" dirty="0"/>
              <a:t>that </a:t>
            </a:r>
            <a:r>
              <a:rPr lang="en-US" dirty="0" smtClean="0"/>
              <a:t>appear </a:t>
            </a:r>
            <a:r>
              <a:rPr lang="en-US" dirty="0"/>
              <a:t>in the document title should not be treated the same </a:t>
            </a:r>
            <a:r>
              <a:rPr lang="en-US" dirty="0" smtClean="0"/>
              <a:t>as words </a:t>
            </a:r>
            <a:r>
              <a:rPr lang="en-US" dirty="0"/>
              <a:t>in the body.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Document frequency is effective in down-weighting stop words (with both high TF and DF scores)</a:t>
            </a:r>
          </a:p>
          <a:p>
            <a:endParaRPr lang="en-US" dirty="0"/>
          </a:p>
          <a:p>
            <a:pPr lvl="1"/>
            <a:r>
              <a:rPr lang="en-US" dirty="0" smtClean="0"/>
              <a:t>Not all high DF words are useless</a:t>
            </a:r>
          </a:p>
          <a:p>
            <a:pPr lvl="2"/>
            <a:r>
              <a:rPr lang="en-US" dirty="0" smtClean="0"/>
              <a:t>“travel”, “books”, “jobs”, “casino”, </a:t>
            </a:r>
          </a:p>
          <a:p>
            <a:pPr lvl="2"/>
            <a:r>
              <a:rPr lang="en-US" dirty="0" smtClean="0"/>
              <a:t>UPS, AOL, Monster,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en-US" sz="4000" dirty="0" smtClean="0">
                <a:latin typeface="+mj-lt"/>
              </a:rPr>
              <a:t>Web-relevance Similarity Measure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(</a:t>
            </a:r>
            <a:r>
              <a:rPr lang="en-US" sz="4000" dirty="0" err="1" smtClean="0">
                <a:solidFill>
                  <a:srgbClr val="FF0000"/>
                </a:solidFill>
                <a:latin typeface="+mj-lt"/>
              </a:rPr>
              <a:t>Yih</a:t>
            </a:r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 &amp; Meek 2007)</a:t>
            </a:r>
            <a:endParaRPr lang="en-US" sz="4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A keyword </a:t>
                </a:r>
                <a:r>
                  <a:rPr lang="en-US" dirty="0"/>
                  <a:t>extraction approach to term weighting,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Finding advertising </a:t>
                </a:r>
                <a:r>
                  <a:rPr lang="en-US" dirty="0"/>
                  <a:t>keywords on web pages. </a:t>
                </a:r>
                <a:r>
                  <a:rPr lang="en-US" dirty="0" smtClean="0"/>
                  <a:t>WWW ’06,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Yih</a:t>
                </a:r>
                <a:r>
                  <a:rPr lang="en-US" dirty="0">
                    <a:solidFill>
                      <a:srgbClr val="FF0000"/>
                    </a:solidFill>
                  </a:rPr>
                  <a:t>, Goodman, &amp; </a:t>
                </a:r>
                <a:r>
                  <a:rPr lang="en-US" dirty="0" err="1">
                    <a:solidFill>
                      <a:srgbClr val="FF0000"/>
                    </a:solidFill>
                  </a:rPr>
                  <a:t>Carvalho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Phrases up to length 5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Procedure:</a:t>
                </a:r>
              </a:p>
              <a:p>
                <a:pPr lvl="1"/>
                <a:r>
                  <a:rPr lang="en-US" dirty="0" smtClean="0"/>
                  <a:t>Construct a doc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 smtClean="0"/>
                  <a:t> by concatenating the title / short summary of each document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Construct a term vector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, where each element is the relevancy score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 determined by the keyword extraction approach</a:t>
                </a:r>
              </a:p>
              <a:p>
                <a:pPr lvl="1"/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𝑆𝑖𝑚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/>
                          </a:rPr>
                          <m:t>𝑞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 dirty="0" smtClean="0">
                        <a:latin typeface="Cambria Math"/>
                      </a:rPr>
                      <m:t>= </m:t>
                    </m:r>
                    <m:r>
                      <a:rPr lang="en-US" i="1" dirty="0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×</m:t>
                    </m:r>
                    <m:r>
                      <a:rPr lang="en-US" b="0" i="1" dirty="0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5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Similarity Measures: </a:t>
            </a:r>
            <a:br>
              <a:rPr lang="en-US" dirty="0" smtClean="0"/>
            </a:br>
            <a:r>
              <a:rPr lang="en-US" dirty="0" smtClean="0"/>
              <a:t>Method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Given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, the goal is to learn a monotonic function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indicates that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more alike than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Training data:</a:t>
                </a:r>
              </a:p>
              <a:p>
                <a:pPr lvl="1"/>
                <a:r>
                  <a:rPr lang="en-US" dirty="0" smtClean="0"/>
                  <a:t>When numeric similarities are given, a regression function can be learned</a:t>
                </a:r>
              </a:p>
              <a:p>
                <a:pPr lvl="1"/>
                <a:r>
                  <a:rPr lang="en-US" dirty="0" smtClean="0"/>
                  <a:t>When only binary labels are given, a probability estimator can be learned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695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82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Similarity Measures: </a:t>
            </a:r>
            <a:br>
              <a:rPr lang="en-US" dirty="0"/>
            </a:br>
            <a:r>
              <a:rPr lang="en-US" dirty="0"/>
              <a:t>Method </a:t>
            </a:r>
            <a:r>
              <a:rPr lang="en-US" dirty="0" smtClean="0"/>
              <a:t>#2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Learning to predict the pairwise preference of each pair of suggested candidates  and , with respect to the same query .</a:t>
                </a:r>
              </a:p>
              <a:p>
                <a:r>
                  <a:rPr lang="en-US" dirty="0"/>
                  <a:t>Related work: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Burges </a:t>
                </a:r>
                <a:r>
                  <a:rPr lang="en-US" dirty="0">
                    <a:solidFill>
                      <a:srgbClr val="FF0000"/>
                    </a:solidFill>
                  </a:rPr>
                  <a:t>et al 2005</a:t>
                </a:r>
                <a:r>
                  <a:rPr lang="en-US" dirty="0"/>
                  <a:t>, Learning </a:t>
                </a:r>
                <a:r>
                  <a:rPr lang="en-US" dirty="0" smtClean="0"/>
                  <a:t>to rank </a:t>
                </a:r>
                <a:r>
                  <a:rPr lang="en-US" dirty="0"/>
                  <a:t>using gradient descent. </a:t>
                </a:r>
                <a:r>
                  <a:rPr lang="en-US" dirty="0" smtClean="0"/>
                  <a:t>ICML.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Xu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2011] </a:t>
                </a:r>
                <a:r>
                  <a:rPr lang="en-US" dirty="0"/>
                  <a:t>Learning Similarity Function for Rare </a:t>
                </a:r>
                <a:r>
                  <a:rPr lang="en-US" dirty="0" smtClean="0"/>
                  <a:t>Queries.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0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User Behavior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Data source:</a:t>
            </a:r>
            <a:r>
              <a:rPr lang="en-US" dirty="0" smtClean="0"/>
              <a:t> Search results, user clicks, search sessions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 smtClean="0"/>
              <a:t>Intuition</a:t>
            </a:r>
            <a:r>
              <a:rPr lang="en-US" dirty="0"/>
              <a:t>: two queries should be similar to each other if they </a:t>
            </a:r>
            <a:r>
              <a:rPr lang="en-US" dirty="0" smtClean="0"/>
              <a:t>share similar  </a:t>
            </a:r>
            <a:r>
              <a:rPr lang="en-US" dirty="0"/>
              <a:t>behavior  patterns,  e.g.   many  co-clicked  URLs  </a:t>
            </a:r>
            <a:r>
              <a:rPr lang="en-US" dirty="0" smtClean="0"/>
              <a:t>or co-occurred </a:t>
            </a:r>
            <a:r>
              <a:rPr lang="en-US" dirty="0"/>
              <a:t>sessions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u="sng" dirty="0"/>
              <a:t>Potential problem</a:t>
            </a:r>
            <a:r>
              <a:rPr lang="en-US" dirty="0"/>
              <a:t>: work well </a:t>
            </a:r>
            <a:r>
              <a:rPr lang="en-US" dirty="0" smtClean="0"/>
              <a:t>on common </a:t>
            </a:r>
            <a:r>
              <a:rPr lang="en-US" dirty="0"/>
              <a:t>queries, but would fail on rare queries as there is </a:t>
            </a:r>
            <a:r>
              <a:rPr lang="en-US" dirty="0" smtClean="0"/>
              <a:t>insuﬃcient </a:t>
            </a:r>
            <a:r>
              <a:rPr lang="en-US" dirty="0"/>
              <a:t>user behavior data for rare queries.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Jones et al, “Generating Query Substitutions”, WWW 2006</a:t>
            </a:r>
          </a:p>
          <a:p>
            <a:endParaRPr lang="en-US" dirty="0"/>
          </a:p>
          <a:p>
            <a:r>
              <a:rPr lang="en-US" dirty="0"/>
              <a:t>Rank suggestions using a linear regression model trained with 3 major types of features:</a:t>
            </a:r>
          </a:p>
          <a:p>
            <a:pPr lvl="1"/>
            <a:r>
              <a:rPr lang="en-US" dirty="0"/>
              <a:t>Surface characteristics: # of chars, # of words, …</a:t>
            </a:r>
          </a:p>
          <a:p>
            <a:pPr lvl="1"/>
            <a:r>
              <a:rPr lang="en-US" dirty="0"/>
              <a:t>Syntactic difference: edit distance, size of prefix overlapping, …</a:t>
            </a:r>
          </a:p>
          <a:p>
            <a:pPr lvl="1"/>
            <a:r>
              <a:rPr lang="en-US" dirty="0"/>
              <a:t>Substitution statistics: log-likelihood ratio or the mutual information between q and s using their distributions in the query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+ Search 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Learning Similarity Function for Rare </a:t>
            </a:r>
            <a:r>
              <a:rPr lang="en-US" b="1" dirty="0" smtClean="0">
                <a:solidFill>
                  <a:srgbClr val="FF0000"/>
                </a:solidFill>
              </a:rPr>
              <a:t>Queries, WSDM 2011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/>
              <a:t>Learn the matrix M </a:t>
            </a:r>
          </a:p>
          <a:p>
            <a:pPr lvl="1"/>
            <a:r>
              <a:rPr lang="en-US" dirty="0"/>
              <a:t>Training data: click through </a:t>
            </a:r>
            <a:r>
              <a:rPr lang="en-US" dirty="0" smtClean="0"/>
              <a:t>data</a:t>
            </a:r>
            <a:endParaRPr lang="en-US" b="1" dirty="0"/>
          </a:p>
          <a:p>
            <a:r>
              <a:rPr lang="en-US" dirty="0"/>
              <a:t>Represent queries in n-gram space</a:t>
            </a:r>
          </a:p>
          <a:p>
            <a:r>
              <a:rPr lang="en-US" dirty="0"/>
              <a:t>Learning the similarity function</a:t>
            </a:r>
          </a:p>
          <a:p>
            <a:r>
              <a:rPr lang="en-US" dirty="0"/>
              <a:t>Locality sensitivity hashing for efficient retrieval of similar queries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9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8205787" cy="154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4876800"/>
            <a:ext cx="6858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But, (New York times, NY times) and (New York times, movie times) will have the same score if we use cosine similarity directly.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79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Measures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Lesk</a:t>
            </a:r>
            <a:r>
              <a:rPr lang="en-US" dirty="0" smtClean="0"/>
              <a:t> (1986): 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sense disambiguation using </a:t>
            </a:r>
            <a:r>
              <a:rPr lang="en-US" dirty="0" smtClean="0"/>
              <a:t>machine readable </a:t>
            </a:r>
            <a:r>
              <a:rPr lang="en-US" dirty="0"/>
              <a:t>dictionaries: How to tell a pine cone from an ice </a:t>
            </a:r>
            <a:r>
              <a:rPr lang="en-US" dirty="0" smtClean="0"/>
              <a:t>cream cone</a:t>
            </a:r>
            <a:r>
              <a:rPr lang="en-US" dirty="0"/>
              <a:t>. In </a:t>
            </a:r>
            <a:r>
              <a:rPr lang="en-US" i="1" dirty="0"/>
              <a:t>Proceedings of the SIGDOC Conference 1986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/>
              <a:t>Lesk</a:t>
            </a:r>
            <a:r>
              <a:rPr lang="en-US" b="1" dirty="0"/>
              <a:t> </a:t>
            </a:r>
            <a:r>
              <a:rPr lang="en-US" dirty="0"/>
              <a:t>similarity of two concepts is defined as a </a:t>
            </a:r>
            <a:r>
              <a:rPr lang="en-US" dirty="0" smtClean="0"/>
              <a:t>function of </a:t>
            </a:r>
            <a:r>
              <a:rPr lang="en-US" dirty="0"/>
              <a:t>the overlap between the corresponding definitions, as </a:t>
            </a:r>
            <a:r>
              <a:rPr lang="en-US" dirty="0" smtClean="0"/>
              <a:t>provided by </a:t>
            </a:r>
            <a:r>
              <a:rPr lang="en-US" dirty="0"/>
              <a:t>a dictionary.</a:t>
            </a:r>
          </a:p>
        </p:txBody>
      </p:sp>
    </p:spTree>
    <p:extLst>
      <p:ext uri="{BB962C8B-B14F-4D97-AF65-F5344CB8AC3E}">
        <p14:creationId xmlns:p14="http://schemas.microsoft.com/office/powerpoint/2010/main" val="285795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Transformation between n-gram spaces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90663"/>
            <a:ext cx="89344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5715000"/>
            <a:ext cx="574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try to </a:t>
            </a:r>
            <a:r>
              <a:rPr lang="en-US" dirty="0"/>
              <a:t>ﬁnd a transformation that can make the angle </a:t>
            </a:r>
            <a:r>
              <a:rPr lang="en-US" dirty="0" smtClean="0"/>
              <a:t>between “NY</a:t>
            </a:r>
            <a:r>
              <a:rPr lang="en-US" dirty="0"/>
              <a:t>” and “New York” approach to </a:t>
            </a:r>
            <a:r>
              <a:rPr lang="en-US" dirty="0" smtClean="0"/>
              <a:t>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3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L: transformation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54666"/>
            <a:ext cx="8058150" cy="487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13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 smtClean="0"/>
                  <a:t>: a vector representing query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with regard to intent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𝑆𝑖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96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Behavior (Other Works)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Q</a:t>
            </a:r>
            <a:r>
              <a:rPr lang="en-US" dirty="0"/>
              <a:t>. Mei, D. Zhou, and K. Church. Query </a:t>
            </a:r>
            <a:r>
              <a:rPr lang="en-US" dirty="0" smtClean="0"/>
              <a:t>suggestion using </a:t>
            </a:r>
            <a:r>
              <a:rPr lang="en-US" dirty="0"/>
              <a:t>hitting time. </a:t>
            </a:r>
            <a:r>
              <a:rPr lang="en-US" dirty="0" smtClean="0"/>
              <a:t>CIKM ’08</a:t>
            </a:r>
          </a:p>
          <a:p>
            <a:endParaRPr lang="en-US" dirty="0" smtClean="0"/>
          </a:p>
          <a:p>
            <a:r>
              <a:rPr lang="en-US" dirty="0" smtClean="0"/>
              <a:t>H</a:t>
            </a:r>
            <a:r>
              <a:rPr lang="en-US" dirty="0"/>
              <a:t>. Ma, H. Yang, I. King, and M. R. </a:t>
            </a:r>
            <a:r>
              <a:rPr lang="en-US" dirty="0" err="1"/>
              <a:t>Lyu</a:t>
            </a:r>
            <a:r>
              <a:rPr lang="en-US" dirty="0"/>
              <a:t>. </a:t>
            </a:r>
            <a:r>
              <a:rPr lang="en-US" dirty="0" smtClean="0"/>
              <a:t>Learning latent </a:t>
            </a:r>
            <a:r>
              <a:rPr lang="en-US" dirty="0"/>
              <a:t>semantic relations from </a:t>
            </a:r>
            <a:r>
              <a:rPr lang="en-US" dirty="0" err="1"/>
              <a:t>clickthrough</a:t>
            </a:r>
            <a:r>
              <a:rPr lang="en-US" dirty="0"/>
              <a:t> data </a:t>
            </a:r>
            <a:r>
              <a:rPr lang="en-US" dirty="0" smtClean="0"/>
              <a:t>for query </a:t>
            </a:r>
            <a:r>
              <a:rPr lang="en-US" dirty="0"/>
              <a:t>suggestion. </a:t>
            </a:r>
            <a:r>
              <a:rPr lang="en-US" dirty="0" smtClean="0"/>
              <a:t>CIKM ’08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  <a:r>
              <a:rPr lang="en-US" dirty="0"/>
              <a:t>. </a:t>
            </a:r>
            <a:r>
              <a:rPr lang="en-US" dirty="0" err="1"/>
              <a:t>Beeferman</a:t>
            </a:r>
            <a:r>
              <a:rPr lang="en-US" dirty="0"/>
              <a:t> and A. Berger. Agglomerative </a:t>
            </a:r>
            <a:r>
              <a:rPr lang="en-US" dirty="0" smtClean="0"/>
              <a:t>clustering of </a:t>
            </a:r>
            <a:r>
              <a:rPr lang="en-US" dirty="0"/>
              <a:t>a search engine query log. </a:t>
            </a:r>
            <a:r>
              <a:rPr lang="en-US" dirty="0" smtClean="0"/>
              <a:t>KDD ’00</a:t>
            </a:r>
          </a:p>
          <a:p>
            <a:endParaRPr lang="en-US" dirty="0" smtClean="0"/>
          </a:p>
          <a:p>
            <a:r>
              <a:rPr lang="en-US" dirty="0" smtClean="0"/>
              <a:t>J</a:t>
            </a:r>
            <a:r>
              <a:rPr lang="en-US" dirty="0"/>
              <a:t>.-R. Wen, J.-Y. Nie, and H.-J. Zhang. Clustering </a:t>
            </a:r>
            <a:r>
              <a:rPr lang="en-US" dirty="0" smtClean="0"/>
              <a:t>user queries </a:t>
            </a:r>
            <a:r>
              <a:rPr lang="en-US" dirty="0"/>
              <a:t>of a search engine. </a:t>
            </a:r>
            <a:r>
              <a:rPr lang="en-US" dirty="0" smtClean="0"/>
              <a:t>WWW ’01</a:t>
            </a:r>
          </a:p>
          <a:p>
            <a:endParaRPr lang="en-US" dirty="0" smtClean="0"/>
          </a:p>
          <a:p>
            <a:r>
              <a:rPr lang="en-US" dirty="0" smtClean="0"/>
              <a:t>Z</a:t>
            </a:r>
            <a:r>
              <a:rPr lang="en-US" dirty="0"/>
              <a:t>. Zhang and O. Nasraoui. Mining search </a:t>
            </a:r>
            <a:r>
              <a:rPr lang="en-US" dirty="0" smtClean="0"/>
              <a:t>engine query </a:t>
            </a:r>
            <a:r>
              <a:rPr lang="en-US" dirty="0"/>
              <a:t>logs for query recommendation. </a:t>
            </a:r>
            <a:r>
              <a:rPr lang="en-US" dirty="0" smtClean="0"/>
              <a:t>WWW ’06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0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 aware query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Intent Aware Query Similarity, CIKM 2011 (best paper award)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smtClean="0"/>
              <a:t>Augment the data:</a:t>
            </a:r>
          </a:p>
          <a:p>
            <a:pPr lvl="1"/>
            <a:r>
              <a:rPr lang="en-US" dirty="0" smtClean="0"/>
              <a:t>Search result snippets, click-through data</a:t>
            </a:r>
          </a:p>
          <a:p>
            <a:r>
              <a:rPr lang="en-US" dirty="0" smtClean="0"/>
              <a:t>Identifying the search intents</a:t>
            </a:r>
          </a:p>
          <a:p>
            <a:pPr lvl="1"/>
            <a:r>
              <a:rPr lang="en-US" dirty="0" smtClean="0"/>
              <a:t>Topic model</a:t>
            </a:r>
          </a:p>
          <a:p>
            <a:r>
              <a:rPr lang="en-US" dirty="0" smtClean="0"/>
              <a:t>Intent-aware </a:t>
            </a:r>
            <a:r>
              <a:rPr lang="en-US" dirty="0"/>
              <a:t>representations </a:t>
            </a:r>
            <a:endParaRPr lang="en-US" dirty="0" smtClean="0"/>
          </a:p>
          <a:p>
            <a:r>
              <a:rPr lang="en-US" dirty="0" smtClean="0"/>
              <a:t>Measure query similarity under different search intents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4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regularized topic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Queries: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Intents: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Each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</a:t>
                </a:r>
                <a:r>
                  <a:rPr lang="en-US" dirty="0" smtClean="0"/>
                  <a:t>represented by a set of w</a:t>
                </a:r>
                <a:r>
                  <a:rPr lang="en-US" b="0" dirty="0" smtClean="0"/>
                  <a:t>ords from query snippets: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Maximize: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=""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the regularization parameter, L is the likelihood, and</a:t>
                </a:r>
                <a:endParaRPr lang="en-US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R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9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[Guo et al CIKM 11]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72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similarity between </a:t>
            </a:r>
            <a:r>
              <a:rPr lang="en-US" dirty="0" smtClean="0"/>
              <a:t>queries is </a:t>
            </a:r>
            <a:r>
              <a:rPr lang="en-US" dirty="0"/>
              <a:t>deﬁned on a query graph, or query relation graph </a:t>
            </a:r>
            <a:r>
              <a:rPr lang="en-US" dirty="0" smtClean="0"/>
              <a:t>[1, 2]. Therefore</a:t>
            </a:r>
            <a:r>
              <a:rPr lang="en-US" dirty="0"/>
              <a:t>, the similarity is not pair-wise independent </a:t>
            </a:r>
            <a:r>
              <a:rPr lang="en-US" dirty="0" smtClean="0"/>
              <a:t>and the </a:t>
            </a:r>
            <a:r>
              <a:rPr lang="en-US" dirty="0"/>
              <a:t>similarity of adjacent queries is considered. In </a:t>
            </a:r>
            <a:r>
              <a:rPr lang="en-US" dirty="0" smtClean="0"/>
              <a:t>some sense</a:t>
            </a:r>
            <a:r>
              <a:rPr lang="en-US" dirty="0"/>
              <a:t>, graph-based measures can be considered as propagating the similarity on top of the query graph. For </a:t>
            </a:r>
            <a:r>
              <a:rPr lang="en-US" dirty="0" smtClean="0"/>
              <a:t>example, </a:t>
            </a:r>
            <a:r>
              <a:rPr lang="en-US" dirty="0" err="1" smtClean="0"/>
              <a:t>Craswell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[1] </a:t>
            </a:r>
            <a:r>
              <a:rPr lang="en-US" dirty="0"/>
              <a:t>applied two types of random walk process to propagate the query similarity along the </a:t>
            </a:r>
            <a:r>
              <a:rPr lang="en-US" dirty="0" smtClean="0"/>
              <a:t>query-URL bipartite </a:t>
            </a:r>
            <a:r>
              <a:rPr lang="en-US" dirty="0"/>
              <a:t>graph and obtain better similarity scores </a:t>
            </a:r>
            <a:r>
              <a:rPr lang="en-US" dirty="0" smtClean="0"/>
              <a:t>between queries</a:t>
            </a:r>
            <a:r>
              <a:rPr lang="en-US" dirty="0"/>
              <a:t>. Mei et al. </a:t>
            </a:r>
            <a:r>
              <a:rPr lang="en-US" dirty="0" smtClean="0"/>
              <a:t>[3] </a:t>
            </a:r>
            <a:r>
              <a:rPr lang="en-US" dirty="0"/>
              <a:t>described a random walk on </a:t>
            </a:r>
            <a:r>
              <a:rPr lang="en-US" dirty="0" smtClean="0"/>
              <a:t>the one-mode </a:t>
            </a:r>
            <a:r>
              <a:rPr lang="en-US" dirty="0"/>
              <a:t>query graph and employed the hitting time as </a:t>
            </a:r>
            <a:r>
              <a:rPr lang="en-US" dirty="0" smtClean="0"/>
              <a:t>the similarity </a:t>
            </a:r>
            <a:r>
              <a:rPr lang="en-US" dirty="0"/>
              <a:t>measure. In </a:t>
            </a:r>
            <a:r>
              <a:rPr lang="en-US" dirty="0" smtClean="0"/>
              <a:t>[4], </a:t>
            </a:r>
            <a:r>
              <a:rPr lang="en-US" dirty="0" err="1"/>
              <a:t>Antonellis</a:t>
            </a:r>
            <a:r>
              <a:rPr lang="en-US" dirty="0"/>
              <a:t> et al. used the bipartite </a:t>
            </a:r>
            <a:r>
              <a:rPr lang="en-US" dirty="0" err="1"/>
              <a:t>SimRank</a:t>
            </a:r>
            <a:r>
              <a:rPr lang="en-US" dirty="0"/>
              <a:t> on the query-URL graph to </a:t>
            </a:r>
            <a:r>
              <a:rPr lang="en-US" dirty="0" smtClean="0"/>
              <a:t>measure query similarity</a:t>
            </a:r>
            <a:r>
              <a:rPr lang="en-US" dirty="0"/>
              <a:t>. In </a:t>
            </a:r>
            <a:r>
              <a:rPr lang="en-US" dirty="0" smtClean="0"/>
              <a:t>[5], </a:t>
            </a:r>
            <a:r>
              <a:rPr lang="en-US" dirty="0"/>
              <a:t>matrix factorization was employed </a:t>
            </a:r>
            <a:r>
              <a:rPr lang="en-US" dirty="0" smtClean="0"/>
              <a:t>to calculate </a:t>
            </a:r>
            <a:r>
              <a:rPr lang="en-US" dirty="0"/>
              <a:t>query similarity based on the user-query-URL tripartite graph. Recently, </a:t>
            </a:r>
            <a:r>
              <a:rPr lang="en-US" dirty="0" err="1"/>
              <a:t>Bordino</a:t>
            </a:r>
            <a:r>
              <a:rPr lang="en-US" dirty="0"/>
              <a:t> et al. </a:t>
            </a:r>
            <a:r>
              <a:rPr lang="en-US" dirty="0" smtClean="0"/>
              <a:t>[2] </a:t>
            </a:r>
            <a:r>
              <a:rPr lang="en-US" dirty="0"/>
              <a:t>introduced </a:t>
            </a:r>
            <a:r>
              <a:rPr lang="en-US" dirty="0" smtClean="0"/>
              <a:t>the query-ﬂow </a:t>
            </a:r>
            <a:r>
              <a:rPr lang="en-US" dirty="0"/>
              <a:t>graph based on the session data and </a:t>
            </a:r>
            <a:r>
              <a:rPr lang="en-US" dirty="0" smtClean="0"/>
              <a:t>employed graph </a:t>
            </a:r>
            <a:r>
              <a:rPr lang="en-US" dirty="0"/>
              <a:t>projection to measure query similarity. Work on </a:t>
            </a:r>
            <a:r>
              <a:rPr lang="en-US" dirty="0" smtClean="0"/>
              <a:t>such a </a:t>
            </a:r>
            <a:r>
              <a:rPr lang="en-US" dirty="0"/>
              <a:t>graph to compute query similarity can also be found </a:t>
            </a:r>
            <a:r>
              <a:rPr lang="en-US" dirty="0" smtClean="0"/>
              <a:t>in [6, 7]. </a:t>
            </a:r>
            <a:r>
              <a:rPr lang="en-US" dirty="0"/>
              <a:t>However, if the queries are ambiguous, the </a:t>
            </a:r>
            <a:r>
              <a:rPr lang="en-US" dirty="0" smtClean="0"/>
              <a:t>graph based </a:t>
            </a:r>
            <a:r>
              <a:rPr lang="en-US" dirty="0"/>
              <a:t>measures without the awareness of search intents </a:t>
            </a:r>
            <a:r>
              <a:rPr lang="en-US" dirty="0" smtClean="0"/>
              <a:t>will wrongly </a:t>
            </a:r>
            <a:r>
              <a:rPr lang="en-US" dirty="0"/>
              <a:t>connect the queries with diﬀerent search intents.</a:t>
            </a:r>
          </a:p>
        </p:txBody>
      </p:sp>
    </p:spTree>
    <p:extLst>
      <p:ext uri="{BB962C8B-B14F-4D97-AF65-F5344CB8AC3E}">
        <p14:creationId xmlns:p14="http://schemas.microsoft.com/office/powerpoint/2010/main" val="13799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Knowledge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Semantic Similarity in a Taxonomy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Philip </a:t>
            </a:r>
            <a:r>
              <a:rPr lang="en-US" b="1" dirty="0" err="1" smtClean="0">
                <a:solidFill>
                  <a:srgbClr val="FF0000"/>
                </a:solidFill>
              </a:rPr>
              <a:t>Resnik</a:t>
            </a:r>
            <a:r>
              <a:rPr lang="en-US" b="1" dirty="0" smtClean="0">
                <a:solidFill>
                  <a:srgbClr val="FF0000"/>
                </a:solidFill>
              </a:rPr>
              <a:t>, 1999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9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 in a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time-honored way: edge counting</a:t>
            </a:r>
          </a:p>
          <a:p>
            <a:pPr lvl="1"/>
            <a:r>
              <a:rPr lang="en-US" dirty="0" smtClean="0"/>
              <a:t>Measure the distance between the nodes corresponding to the items being compared.</a:t>
            </a:r>
          </a:p>
          <a:p>
            <a:pPr lvl="1"/>
            <a:r>
              <a:rPr lang="en-US" dirty="0" smtClean="0"/>
              <a:t>The shorter, the more similar.</a:t>
            </a:r>
          </a:p>
          <a:p>
            <a:pPr lvl="1"/>
            <a:r>
              <a:rPr lang="en-US" dirty="0" smtClean="0"/>
              <a:t>If there are &gt;1 paths, take the shortest one</a:t>
            </a:r>
          </a:p>
          <a:p>
            <a:pPr lvl="1"/>
            <a:endParaRPr lang="en-US" dirty="0"/>
          </a:p>
          <a:p>
            <a:r>
              <a:rPr lang="en-US" dirty="0" smtClean="0"/>
              <a:t>Problem: Varying link distance</a:t>
            </a:r>
          </a:p>
          <a:p>
            <a:pPr lvl="1"/>
            <a:r>
              <a:rPr lang="en-US" dirty="0" smtClean="0"/>
              <a:t>Links in the taxonomy represent uniform distance?</a:t>
            </a:r>
          </a:p>
          <a:p>
            <a:pPr lvl="1"/>
            <a:r>
              <a:rPr lang="en-US" dirty="0" smtClean="0"/>
              <a:t>Narrow distance: </a:t>
            </a:r>
            <a:br>
              <a:rPr lang="en-US" dirty="0" smtClean="0"/>
            </a:br>
            <a:r>
              <a:rPr lang="en-US" dirty="0" smtClean="0"/>
              <a:t>(Rabbit Ears is-A Television Antenna), (Safety Valve is-A Valve)</a:t>
            </a:r>
          </a:p>
          <a:p>
            <a:pPr lvl="1"/>
            <a:r>
              <a:rPr lang="en-US" dirty="0" smtClean="0"/>
              <a:t>Wide distance: </a:t>
            </a:r>
            <a:br>
              <a:rPr lang="en-US" dirty="0" smtClean="0"/>
            </a:br>
            <a:r>
              <a:rPr lang="en-US" dirty="0" smtClean="0"/>
              <a:t>(Phytoplankton is-A Living Thing), (Knitting Machine is-A Machine)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Measures </a:t>
            </a:r>
            <a:r>
              <a:rPr lang="en-US" dirty="0" smtClean="0"/>
              <a:t>#3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Wu and Palmer 1994:</a:t>
                </a:r>
              </a:p>
              <a:p>
                <a:pPr lvl="1"/>
                <a:r>
                  <a:rPr lang="en-US" dirty="0"/>
                  <a:t>Verb semantics and lexical </a:t>
                </a:r>
                <a:r>
                  <a:rPr lang="en-US" dirty="0" smtClean="0"/>
                  <a:t>selection. In </a:t>
                </a:r>
                <a:r>
                  <a:rPr lang="en-US" i="1" dirty="0"/>
                  <a:t>Proceedings of the Annual Meeting of the Association </a:t>
                </a:r>
                <a:r>
                  <a:rPr lang="en-US" i="1" dirty="0" smtClean="0"/>
                  <a:t>for Computational </a:t>
                </a:r>
                <a:r>
                  <a:rPr lang="en-US" i="1" dirty="0"/>
                  <a:t>Linguistics</a:t>
                </a:r>
                <a:r>
                  <a:rPr lang="en-US" dirty="0"/>
                  <a:t>.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Measures the depth of a concept in the </a:t>
                </a:r>
                <a:r>
                  <a:rPr lang="en-US" dirty="0" err="1" smtClean="0"/>
                  <a:t>WordNet</a:t>
                </a:r>
                <a:r>
                  <a:rPr lang="en-US" dirty="0" smtClean="0"/>
                  <a:t> taxonomy</a:t>
                </a:r>
              </a:p>
              <a:p>
                <a:endParaRPr lang="en-US" dirty="0" smtClean="0"/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𝑆𝑖𝑚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2∗</m:t>
                        </m:r>
                        <m:r>
                          <a:rPr lang="en-US" b="0" i="1" smtClean="0">
                            <a:latin typeface="Cambria Math"/>
                          </a:rPr>
                          <m:t>𝑑𝑒𝑝𝑡h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𝐿𝐶𝑆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𝑑𝑒𝑝𝑡h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𝑐𝑜𝑛𝑐𝑒𝑝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𝑑𝑒𝑝𝑡h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𝑐𝑜𝑛𝑐𝑒𝑝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𝐿𝐶𝑆</m:t>
                    </m:r>
                    <m:r>
                      <a:rPr lang="en-US" i="1" dirty="0" smtClean="0">
                        <a:latin typeface="Cambria Math"/>
                      </a:rPr>
                      <m:t>: </m:t>
                    </m:r>
                  </m:oMath>
                </a14:m>
                <a:r>
                  <a:rPr lang="en-US" dirty="0" smtClean="0"/>
                  <a:t>least common </a:t>
                </a:r>
                <a:r>
                  <a:rPr lang="en-US" dirty="0" err="1" smtClean="0"/>
                  <a:t>subsumer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50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 </a:t>
            </a:r>
            <a:r>
              <a:rPr lang="en-US" dirty="0" err="1" smtClean="0"/>
              <a:t>Resnik</a:t>
            </a:r>
            <a:r>
              <a:rPr lang="en-US" dirty="0" smtClean="0"/>
              <a:t>, 1999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Measure similarity by </a:t>
            </a:r>
            <a:r>
              <a:rPr lang="en-US" i="1" dirty="0" smtClean="0"/>
              <a:t>information content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Combining a taxonomic structure with empirical probability estimates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Goal: disambiguation in NL: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(food handling and storage) procedures</a:t>
            </a:r>
            <a:br>
              <a:rPr lang="en-US" dirty="0" smtClean="0"/>
            </a:br>
            <a:r>
              <a:rPr lang="en-US" dirty="0" smtClean="0"/>
              <a:t>	(food handling) and (storage procedures)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key to the similarity of two concepts is the extent to which they share information</a:t>
            </a:r>
          </a:p>
          <a:p>
            <a:endParaRPr lang="en-US" dirty="0"/>
          </a:p>
          <a:p>
            <a:r>
              <a:rPr lang="en-US" dirty="0" smtClean="0"/>
              <a:t>Edge counting measures “shared information” indirectly.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4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𝑐</m:t>
                    </m:r>
                    <m:r>
                      <a:rPr lang="en-US" i="1" dirty="0" smtClean="0">
                        <a:latin typeface="Cambria Math"/>
                      </a:rPr>
                      <m:t>), </m:t>
                    </m:r>
                  </m:oMath>
                </a14:m>
                <a:r>
                  <a:rPr lang="en-US" dirty="0" smtClean="0"/>
                  <a:t>for any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, is the probability of encountering an instance of concept of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 smtClean="0"/>
                  <a:t> is monotonically non-decreasing as one moves up the taxonomy: 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isA</a:t>
                </a:r>
                <a:r>
                  <a:rPr lang="en-US" dirty="0" smtClean="0"/>
                  <a:t>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≤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the taxonomy has a unique top node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then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𝑟</m:t>
                    </m:r>
                    <m:r>
                      <a:rPr lang="en-US" i="1" dirty="0" smtClean="0">
                        <a:latin typeface="Cambria Math"/>
                      </a:rPr>
                      <m:t>)=1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information content of a concept  is: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smtClean="0"/>
                  <a:t>where  is the set of concepts that subsume both 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smtClean="0"/>
                  <a:t>The concept that is structurally the minimal upper bound will be most informative.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504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7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content of a fragment of the </a:t>
            </a:r>
            <a:r>
              <a:rPr lang="en-US" dirty="0" err="1" smtClean="0"/>
              <a:t>WordNet</a:t>
            </a:r>
            <a:r>
              <a:rPr lang="en-US" dirty="0" smtClean="0"/>
              <a:t>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55804"/>
            <a:ext cx="4900613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92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>
                    <a:latin typeface="Cambria Math"/>
                  </a:rPr>
                  <a:t> </a:t>
                </a:r>
                <a:endParaRPr lang="en-US" i="1" dirty="0" smtClean="0">
                  <a:latin typeface="Cambria Math"/>
                </a:endParaRPr>
              </a:p>
              <a:p>
                <a:r>
                  <a:rPr lang="en-US" dirty="0"/>
                  <a:t>For a word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, we use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𝑤</m:t>
                    </m:r>
                    <m:r>
                      <a:rPr lang="en-US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to denote the set of concepts in the taxonomy that are senses of word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𝑤𝑠𝑖𝑚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𝑠𝑖𝑚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61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Improving Short-Text Classification Using Unlabeled</a:t>
            </a:r>
            <a:br>
              <a:rPr lang="en-US" altLang="zh-CN" sz="2800" dirty="0">
                <a:solidFill>
                  <a:srgbClr val="FF0000"/>
                </a:solidFill>
              </a:rPr>
            </a:br>
            <a:r>
              <a:rPr lang="en-US" altLang="zh-CN" sz="2800" dirty="0">
                <a:solidFill>
                  <a:srgbClr val="FF0000"/>
                </a:solidFill>
              </a:rPr>
              <a:t>Background Knowledge to Assess Document Similarity</a:t>
            </a:r>
            <a:br>
              <a:rPr lang="en-US" altLang="zh-CN" sz="2800" dirty="0">
                <a:solidFill>
                  <a:srgbClr val="FF0000"/>
                </a:solidFill>
              </a:rPr>
            </a:br>
            <a:r>
              <a:rPr lang="en-US" altLang="zh-CN" sz="2800" dirty="0">
                <a:solidFill>
                  <a:srgbClr val="FF0000"/>
                </a:solidFill>
              </a:rPr>
              <a:t>ICML 2000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altLang="zh-CN" dirty="0" smtClean="0"/>
              <a:t>Main idea: use a larger, unlabeled texts as background knowledge to bridge smaller training set and test text</a:t>
            </a:r>
          </a:p>
          <a:p>
            <a:r>
              <a:rPr lang="en-US" altLang="zh-CN" dirty="0" smtClean="0"/>
              <a:t>Significantly decreases error 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35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Approach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Use WHIRL, a conventional DB system augmented with text comparison abilities, e.g.</a:t>
            </a:r>
          </a:p>
          <a:p>
            <a:pPr marL="1314450" lvl="3" indent="0">
              <a:buNone/>
            </a:pPr>
            <a:r>
              <a:rPr lang="en-US" altLang="zh-CN" dirty="0"/>
              <a:t>SELECT </a:t>
            </a:r>
            <a:r>
              <a:rPr lang="en-US" altLang="zh-CN" dirty="0" err="1"/>
              <a:t>Test.instance</a:t>
            </a:r>
            <a:r>
              <a:rPr lang="en-US" altLang="zh-CN" dirty="0"/>
              <a:t>, </a:t>
            </a:r>
            <a:r>
              <a:rPr lang="en-US" altLang="zh-CN" dirty="0" err="1"/>
              <a:t>Train.label</a:t>
            </a:r>
            <a:endParaRPr lang="en-US" altLang="zh-CN" dirty="0"/>
          </a:p>
          <a:p>
            <a:pPr marL="1314450" lvl="3" indent="0">
              <a:buNone/>
            </a:pPr>
            <a:r>
              <a:rPr lang="en-US" altLang="zh-CN" dirty="0"/>
              <a:t>FROM Train AND Test</a:t>
            </a:r>
          </a:p>
          <a:p>
            <a:pPr marL="1314450" lvl="3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Train.instance</a:t>
            </a:r>
            <a:r>
              <a:rPr lang="en-US" altLang="zh-CN" dirty="0"/>
              <a:t> SIM </a:t>
            </a:r>
            <a:r>
              <a:rPr lang="en-US" altLang="zh-CN" dirty="0" err="1" smtClean="0"/>
              <a:t>Test.instance</a:t>
            </a:r>
            <a:endParaRPr lang="en-US" altLang="zh-CN" dirty="0" smtClean="0"/>
          </a:p>
          <a:p>
            <a:pPr marL="514350" indent="-457200"/>
            <a:r>
              <a:rPr lang="en-US" altLang="zh-CN" dirty="0" smtClean="0"/>
              <a:t>WHIRL with background knowledge </a:t>
            </a:r>
          </a:p>
          <a:p>
            <a:pPr marL="1314450" lvl="3" indent="0">
              <a:buNone/>
            </a:pPr>
            <a:r>
              <a:rPr lang="en-US" altLang="zh-CN" dirty="0"/>
              <a:t>SELECT </a:t>
            </a:r>
            <a:r>
              <a:rPr lang="en-US" altLang="zh-CN" dirty="0" err="1"/>
              <a:t>Test.instance</a:t>
            </a:r>
            <a:r>
              <a:rPr lang="en-US" altLang="zh-CN" dirty="0"/>
              <a:t>, </a:t>
            </a:r>
            <a:r>
              <a:rPr lang="en-US" altLang="zh-CN" dirty="0" err="1"/>
              <a:t>Train.label</a:t>
            </a:r>
            <a:endParaRPr lang="en-US" altLang="zh-CN" dirty="0"/>
          </a:p>
          <a:p>
            <a:pPr marL="1314450" lvl="3" indent="0">
              <a:buNone/>
            </a:pPr>
            <a:r>
              <a:rPr lang="en-US" altLang="zh-CN" dirty="0"/>
              <a:t>FROM Train AND Test AND Background</a:t>
            </a:r>
          </a:p>
          <a:p>
            <a:pPr marL="1314450" lvl="3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Train.instance</a:t>
            </a:r>
            <a:r>
              <a:rPr lang="en-US" altLang="zh-CN" dirty="0"/>
              <a:t> SIM </a:t>
            </a:r>
            <a:r>
              <a:rPr lang="en-US" altLang="zh-CN" dirty="0" err="1"/>
              <a:t>Background.value</a:t>
            </a:r>
            <a:endParaRPr lang="en-US" altLang="zh-CN" dirty="0"/>
          </a:p>
          <a:p>
            <a:pPr marL="1314450" lvl="3" indent="0">
              <a:buNone/>
            </a:pPr>
            <a:r>
              <a:rPr lang="en-US" altLang="zh-CN" dirty="0"/>
              <a:t>AND </a:t>
            </a:r>
            <a:r>
              <a:rPr lang="en-US" altLang="zh-CN" dirty="0" err="1"/>
              <a:t>Test.instance</a:t>
            </a:r>
            <a:r>
              <a:rPr lang="en-US" altLang="zh-CN" dirty="0"/>
              <a:t> SIM </a:t>
            </a:r>
            <a:r>
              <a:rPr lang="en-US" altLang="zh-CN" dirty="0" err="1"/>
              <a:t>Background.value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46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Data sets:</a:t>
            </a:r>
          </a:p>
          <a:p>
            <a:pPr lvl="1"/>
            <a:r>
              <a:rPr lang="en-US" altLang="zh-CN" dirty="0" smtClean="0"/>
              <a:t>Tech papers</a:t>
            </a:r>
          </a:p>
          <a:p>
            <a:pPr lvl="1"/>
            <a:r>
              <a:rPr lang="en-US" altLang="zh-CN" dirty="0" smtClean="0"/>
              <a:t>News</a:t>
            </a:r>
          </a:p>
          <a:p>
            <a:pPr lvl="1"/>
            <a:r>
              <a:rPr lang="en-US" altLang="zh-CN" dirty="0" smtClean="0"/>
              <a:t>Web page titles</a:t>
            </a:r>
          </a:p>
          <a:p>
            <a:pPr lvl="1"/>
            <a:r>
              <a:rPr lang="en-US" altLang="zh-CN" dirty="0" smtClean="0"/>
              <a:t>Company names</a:t>
            </a:r>
          </a:p>
          <a:p>
            <a:r>
              <a:rPr lang="en-US" altLang="zh-CN" dirty="0" smtClean="0"/>
              <a:t>Compared WHIRL-</a:t>
            </a:r>
            <a:r>
              <a:rPr lang="en-US" altLang="zh-CN" dirty="0" err="1" smtClean="0"/>
              <a:t>nn</a:t>
            </a:r>
            <a:r>
              <a:rPr lang="en-US" altLang="zh-CN" dirty="0" smtClean="0"/>
              <a:t> (baseline) with RIPPER</a:t>
            </a:r>
          </a:p>
          <a:p>
            <a:pPr lvl="1"/>
            <a:r>
              <a:rPr lang="en-US" altLang="zh-CN" dirty="0" smtClean="0"/>
              <a:t>Do better in tech papers and news but not so good in web page titles and company names</a:t>
            </a:r>
          </a:p>
          <a:p>
            <a:r>
              <a:rPr lang="en-US" altLang="zh-CN" dirty="0" smtClean="0"/>
              <a:t>Compare WHIRL-</a:t>
            </a:r>
            <a:r>
              <a:rPr lang="en-US" altLang="zh-CN" dirty="0" err="1" smtClean="0"/>
              <a:t>bg</a:t>
            </a:r>
            <a:r>
              <a:rPr lang="en-US" altLang="zh-CN" dirty="0" smtClean="0"/>
              <a:t> with WHIRL-</a:t>
            </a:r>
            <a:r>
              <a:rPr lang="en-US" altLang="zh-CN" dirty="0" err="1" smtClean="0"/>
              <a:t>nn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WHIRL-</a:t>
            </a:r>
            <a:r>
              <a:rPr lang="en-US" altLang="zh-CN" dirty="0" err="1" smtClean="0"/>
              <a:t>bg</a:t>
            </a:r>
            <a:r>
              <a:rPr lang="en-US" altLang="zh-CN" dirty="0" smtClean="0"/>
              <a:t> is less sensitive to training data size, in other words, it requires little training data to achieve rather good performance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97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Measures </a:t>
            </a:r>
            <a:r>
              <a:rPr lang="en-US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P. </a:t>
            </a:r>
            <a:r>
              <a:rPr lang="en-US" dirty="0" err="1"/>
              <a:t>Ganesan</a:t>
            </a:r>
            <a:r>
              <a:rPr lang="en-US" dirty="0"/>
              <a:t>, H. Garcia-Molina, and J. </a:t>
            </a:r>
            <a:r>
              <a:rPr lang="en-US" dirty="0" err="1"/>
              <a:t>Widom</a:t>
            </a:r>
            <a:r>
              <a:rPr lang="en-US" dirty="0"/>
              <a:t>. Exploiting Hierarchical Domain Structure to Compute Similarity. </a:t>
            </a:r>
            <a:r>
              <a:rPr lang="en-US" i="1" dirty="0"/>
              <a:t>ACM Trans. Inf. </a:t>
            </a:r>
            <a:r>
              <a:rPr lang="en-US" i="1"/>
              <a:t>Syst.</a:t>
            </a:r>
            <a:r>
              <a:rPr lang="en-US"/>
              <a:t>, 21(1):64–93, 2003.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439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Area Under the Curve (AUC) score [</a:t>
            </a:r>
            <a:r>
              <a:rPr lang="en-US" dirty="0" err="1" smtClean="0"/>
              <a:t>Yih</a:t>
            </a:r>
            <a:r>
              <a:rPr lang="en-US" dirty="0" smtClean="0"/>
              <a:t> 2007]: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Precision at </a:t>
            </a:r>
            <a:r>
              <a:rPr lang="en-US" i="1" dirty="0" smtClean="0"/>
              <a:t>k</a:t>
            </a:r>
          </a:p>
          <a:p>
            <a:pPr lvl="1"/>
            <a:r>
              <a:rPr lang="en-US" dirty="0" smtClean="0"/>
              <a:t>Top ranked k elements</a:t>
            </a:r>
          </a:p>
          <a:p>
            <a:endParaRPr lang="en-US" dirty="0"/>
          </a:p>
          <a:p>
            <a:r>
              <a:rPr lang="en-US" dirty="0" smtClean="0"/>
              <a:t>Coverage (Recall)</a:t>
            </a:r>
          </a:p>
          <a:p>
            <a:pPr lvl="1"/>
            <a:r>
              <a:rPr lang="en-US" dirty="0" smtClean="0"/>
              <a:t>Surface matching</a:t>
            </a:r>
          </a:p>
          <a:p>
            <a:pPr lvl="1"/>
            <a:r>
              <a:rPr lang="en-US" dirty="0" smtClean="0"/>
              <a:t>Corpus-based</a:t>
            </a:r>
          </a:p>
          <a:p>
            <a:pPr lvl="1"/>
            <a:r>
              <a:rPr lang="en-US" dirty="0" smtClean="0"/>
              <a:t>Learning-based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52069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93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 err="1" smtClean="0"/>
              <a:t>Judgements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[Lee et al., 2005] compares </a:t>
            </a:r>
            <a:r>
              <a:rPr lang="en-US" altLang="zh-CN" dirty="0"/>
              <a:t>various computation models with human minds in short text similarity (correlation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Human </a:t>
            </a:r>
            <a:r>
              <a:rPr lang="en-US" altLang="zh-CN" dirty="0" err="1" smtClean="0"/>
              <a:t>judgement</a:t>
            </a:r>
            <a:endParaRPr lang="en-US" altLang="zh-CN" dirty="0" smtClean="0"/>
          </a:p>
          <a:p>
            <a:pPr lvl="1"/>
            <a:r>
              <a:rPr lang="en-US" altLang="zh-CN" dirty="0"/>
              <a:t>Judge rate with 4-point scale: excellent, good, fair and </a:t>
            </a:r>
            <a:r>
              <a:rPr lang="en-US" altLang="zh-CN" dirty="0" smtClean="0"/>
              <a:t>bad</a:t>
            </a:r>
          </a:p>
          <a:p>
            <a:pPr lvl="1"/>
            <a:r>
              <a:rPr lang="en-US" altLang="zh-CN" dirty="0" smtClean="0"/>
              <a:t>Convert to binary decision: relevant or irrelevant</a:t>
            </a:r>
            <a:endParaRPr lang="en-US" altLang="zh-CN" dirty="0"/>
          </a:p>
          <a:p>
            <a:pPr lvl="1"/>
            <a:r>
              <a:rPr lang="en-US" altLang="zh-CN" b="1" dirty="0"/>
              <a:t>Inter-rater </a:t>
            </a:r>
            <a:r>
              <a:rPr lang="en-US" altLang="zh-CN" dirty="0"/>
              <a:t>correlation: 0.605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91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para</a:t>
            </a:r>
            <a:r>
              <a:rPr lang="en-US" dirty="0"/>
              <a:t>- phrase corpus (Dolan, Quirk, &amp; Brockett 2004), consisting of 4,076 training and 1,725 test </a:t>
            </a:r>
            <a:r>
              <a:rPr lang="en-US" dirty="0" smtClean="0"/>
              <a:t>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Knowledge-based Measures #5 (</a:t>
            </a:r>
            <a:r>
              <a:rPr lang="en-US" dirty="0" err="1"/>
              <a:t>Tsatsaronis</a:t>
            </a:r>
            <a:r>
              <a:rPr lang="en-US" b="1" dirty="0"/>
              <a:t> </a:t>
            </a:r>
            <a:r>
              <a:rPr lang="en-US" dirty="0" smtClean="0"/>
              <a:t> 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19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Based on weighted path length between two senses in the taxonomy + depths in the taxonomy.</a:t>
            </a:r>
          </a:p>
          <a:p>
            <a:r>
              <a:rPr lang="en-US" sz="2800" dirty="0" smtClean="0"/>
              <a:t>Weight is determined by edge type, e.g. </a:t>
            </a:r>
            <a:r>
              <a:rPr lang="en-US" sz="2800" dirty="0" err="1" smtClean="0"/>
              <a:t>hypernym</a:t>
            </a:r>
            <a:r>
              <a:rPr lang="en-US" sz="2800" dirty="0" smtClean="0"/>
              <a:t>-hyponym edge, normalization, category domain, etc.</a:t>
            </a:r>
          </a:p>
          <a:p>
            <a:r>
              <a:rPr lang="en-US" sz="2800" dirty="0" err="1" smtClean="0"/>
              <a:t>Sim</a:t>
            </a:r>
            <a:r>
              <a:rPr lang="en-US" sz="2800" dirty="0" smtClean="0"/>
              <a:t> (t1, t2) =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67200"/>
            <a:ext cx="6934200" cy="3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 smtClean="0"/>
              <a:t>Resnik 1995</a:t>
            </a:r>
          </a:p>
          <a:p>
            <a:endParaRPr lang="en-US" dirty="0"/>
          </a:p>
          <a:p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where and  is the probability of encountering an instance of concept  in a large corpus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 #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055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 #</a:t>
            </a:r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 1998</a:t>
                </a:r>
              </a:p>
              <a:p>
                <a:pPr lvl="1"/>
                <a:r>
                  <a:rPr lang="en-US" dirty="0"/>
                  <a:t>An information-theoretic definition of </a:t>
                </a:r>
                <a:r>
                  <a:rPr lang="en-US" dirty="0" smtClean="0"/>
                  <a:t>similarity. In </a:t>
                </a:r>
                <a:r>
                  <a:rPr lang="en-US" i="1" dirty="0" smtClean="0"/>
                  <a:t>ICML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𝑆𝑖𝑚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2∗</m:t>
                        </m:r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𝐿𝐶𝑆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𝑐𝑜𝑛𝑐𝑒𝑝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𝑐𝑜𝑛𝑐𝑒𝑝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0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 smtClean="0"/>
              <a:t>Introduction</a:t>
            </a:r>
          </a:p>
          <a:p>
            <a:pPr lvl="1"/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Word-to-word similarity</a:t>
            </a:r>
          </a:p>
          <a:p>
            <a:r>
              <a:rPr lang="en-US" sz="3600" dirty="0" smtClean="0"/>
              <a:t>The Problem &amp; Its Applications</a:t>
            </a:r>
          </a:p>
          <a:p>
            <a:pPr lvl="1"/>
            <a:r>
              <a:rPr lang="en-US" sz="2900" dirty="0" smtClean="0"/>
              <a:t>What is short text?</a:t>
            </a:r>
          </a:p>
          <a:p>
            <a:pPr lvl="1"/>
            <a:r>
              <a:rPr lang="en-US" sz="2900" dirty="0" smtClean="0"/>
              <a:t>Features of Similarity</a:t>
            </a:r>
          </a:p>
          <a:p>
            <a:pPr lvl="1"/>
            <a:r>
              <a:rPr lang="en-US" sz="2900" dirty="0" smtClean="0"/>
              <a:t>Major applications</a:t>
            </a:r>
          </a:p>
          <a:p>
            <a:pPr lvl="1"/>
            <a:r>
              <a:rPr lang="en-US" altLang="zh-CN" dirty="0"/>
              <a:t>Main Approaches</a:t>
            </a:r>
          </a:p>
          <a:p>
            <a:r>
              <a:rPr lang="en-US" sz="3600" dirty="0" smtClean="0"/>
              <a:t>Data Representation</a:t>
            </a:r>
          </a:p>
          <a:p>
            <a:r>
              <a:rPr lang="en-US" sz="3600" dirty="0" smtClean="0"/>
              <a:t>Similarity Function</a:t>
            </a:r>
          </a:p>
          <a:p>
            <a:r>
              <a:rPr lang="en-US" sz="3600" dirty="0" smtClean="0"/>
              <a:t>Performance Issues</a:t>
            </a:r>
          </a:p>
          <a:p>
            <a:r>
              <a:rPr lang="en-US" sz="3600" dirty="0" smtClean="0"/>
              <a:t>Evaluation</a:t>
            </a:r>
          </a:p>
          <a:p>
            <a:r>
              <a:rPr lang="en-US" sz="3600" dirty="0" smtClean="0"/>
              <a:t>Reference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9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 #</a:t>
            </a: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Jiang &amp; </a:t>
                </a:r>
                <a:r>
                  <a:rPr lang="en-US" dirty="0" err="1" smtClean="0"/>
                  <a:t>Conrath</a:t>
                </a:r>
                <a:r>
                  <a:rPr lang="en-US" dirty="0" smtClean="0"/>
                  <a:t> 1997</a:t>
                </a:r>
              </a:p>
              <a:p>
                <a:pPr lvl="1"/>
                <a:r>
                  <a:rPr lang="en-US" dirty="0"/>
                  <a:t>Semantic similarity based on </a:t>
                </a:r>
                <a:r>
                  <a:rPr lang="en-US" dirty="0" smtClean="0"/>
                  <a:t>corpus statistics </a:t>
                </a:r>
                <a:r>
                  <a:rPr lang="en-US" dirty="0"/>
                  <a:t>and lexical taxonomy. In </a:t>
                </a:r>
                <a:r>
                  <a:rPr lang="en-US" i="1" dirty="0"/>
                  <a:t>Proceedings of the </a:t>
                </a:r>
                <a:r>
                  <a:rPr lang="en-US" i="1" dirty="0" smtClean="0"/>
                  <a:t>International Conference </a:t>
                </a:r>
                <a:r>
                  <a:rPr lang="en-US" i="1" dirty="0"/>
                  <a:t>on Research in Computational Linguistics</a:t>
                </a:r>
                <a:r>
                  <a:rPr lang="en-US" dirty="0"/>
                  <a:t>.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𝑆𝑖𝑚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𝑐𝑜𝑛𝑐𝑒𝑝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𝑐𝑜𝑛𝑐𝑒𝑝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−2∗</m:t>
                        </m:r>
                        <m:r>
                          <a:rPr lang="en-US" b="0" i="1" smtClean="0">
                            <a:latin typeface="Cambria Math"/>
                          </a:rPr>
                          <m:t>𝐼𝐶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𝐿𝐶𝑆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08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 sense or not?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Pederson (NAACL 2010) showed that it’s better to use corpora without sense tagged </a:t>
            </a:r>
          </a:p>
          <a:p>
            <a:r>
              <a:rPr lang="en-US" dirty="0" smtClean="0"/>
              <a:t>Save manual labeling</a:t>
            </a:r>
          </a:p>
          <a:p>
            <a:r>
              <a:rPr lang="en-US" dirty="0" smtClean="0"/>
              <a:t>This works for </a:t>
            </a:r>
            <a:r>
              <a:rPr lang="en-US" dirty="0" err="1" smtClean="0"/>
              <a:t>Resnik</a:t>
            </a:r>
            <a:r>
              <a:rPr lang="en-US" dirty="0" smtClean="0"/>
              <a:t>, Lin and Jiang’s methods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1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Approach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</a:t>
            </a:r>
            <a:r>
              <a:rPr lang="en-US" dirty="0" err="1"/>
              <a:t>Agirre</a:t>
            </a:r>
            <a:r>
              <a:rPr lang="en-US" dirty="0"/>
              <a:t> NAACL 2009</a:t>
            </a:r>
            <a:r>
              <a:rPr lang="en-US" dirty="0" smtClean="0"/>
              <a:t>)</a:t>
            </a:r>
          </a:p>
          <a:p>
            <a:r>
              <a:rPr lang="en-US" dirty="0" smtClean="0"/>
              <a:t>Knowledge based similarity</a:t>
            </a:r>
          </a:p>
          <a:p>
            <a:pPr lvl="1"/>
            <a:r>
              <a:rPr lang="en-US" dirty="0" err="1" smtClean="0"/>
              <a:t>WordNet</a:t>
            </a:r>
            <a:r>
              <a:rPr lang="en-US" dirty="0" smtClean="0"/>
              <a:t> graph + personalized </a:t>
            </a:r>
            <a:r>
              <a:rPr lang="en-US" dirty="0" err="1" smtClean="0"/>
              <a:t>pagerank</a:t>
            </a:r>
            <a:endParaRPr lang="en-US" dirty="0"/>
          </a:p>
          <a:p>
            <a:r>
              <a:rPr lang="en-US" dirty="0" smtClean="0"/>
              <a:t>Distributional similarity:</a:t>
            </a:r>
          </a:p>
          <a:p>
            <a:pPr lvl="1"/>
            <a:r>
              <a:rPr lang="en-US" dirty="0" smtClean="0"/>
              <a:t>Bag of Words (from a window)</a:t>
            </a:r>
          </a:p>
          <a:p>
            <a:pPr lvl="1"/>
            <a:r>
              <a:rPr lang="en-US" dirty="0" smtClean="0"/>
              <a:t>Context Window (as the representation)</a:t>
            </a:r>
          </a:p>
          <a:p>
            <a:pPr lvl="1"/>
            <a:r>
              <a:rPr lang="en-US" dirty="0" smtClean="0"/>
              <a:t>Dependency structure (syntax context)</a:t>
            </a:r>
          </a:p>
          <a:p>
            <a:r>
              <a:rPr lang="en-US" dirty="0" smtClean="0"/>
              <a:t>Combined SVM</a:t>
            </a:r>
          </a:p>
          <a:p>
            <a:pPr lvl="1"/>
            <a:r>
              <a:rPr lang="en-US" dirty="0" smtClean="0"/>
              <a:t>Trained on pairs of pairs of words</a:t>
            </a:r>
          </a:p>
          <a:p>
            <a:pPr lvl="1"/>
            <a:r>
              <a:rPr lang="en-US" dirty="0" smtClean="0"/>
              <a:t>Whether the 1</a:t>
            </a:r>
            <a:r>
              <a:rPr lang="en-US" baseline="30000" dirty="0" smtClean="0"/>
              <a:t>st</a:t>
            </a:r>
            <a:r>
              <a:rPr lang="en-US" dirty="0" smtClean="0"/>
              <a:t> pair of word is more similar than the 2</a:t>
            </a:r>
            <a:r>
              <a:rPr lang="en-US" baseline="30000" dirty="0" smtClean="0"/>
              <a:t>nd</a:t>
            </a:r>
            <a:r>
              <a:rPr lang="en-US" dirty="0" smtClean="0"/>
              <a:t> pair</a:t>
            </a:r>
          </a:p>
          <a:p>
            <a:pPr lvl="1"/>
            <a:r>
              <a:rPr lang="en-US" dirty="0" smtClean="0"/>
              <a:t>Outperforms most existing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8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Problem &amp; Main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Text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Text contains limited number of words</a:t>
            </a:r>
          </a:p>
          <a:p>
            <a:r>
              <a:rPr lang="en-US" dirty="0" smtClean="0"/>
              <a:t>May not be complete sentences</a:t>
            </a:r>
          </a:p>
          <a:p>
            <a:r>
              <a:rPr lang="en-US" dirty="0" smtClean="0"/>
              <a:t>May contain abbreviations, errors and special symbols</a:t>
            </a:r>
          </a:p>
          <a:p>
            <a:r>
              <a:rPr lang="en-US" dirty="0" smtClean="0"/>
              <a:t>Syntactic similarity:</a:t>
            </a:r>
          </a:p>
          <a:p>
            <a:pPr lvl="1"/>
            <a:r>
              <a:rPr lang="en-US" dirty="0" smtClean="0"/>
              <a:t>Common substring</a:t>
            </a:r>
          </a:p>
          <a:p>
            <a:pPr lvl="1"/>
            <a:r>
              <a:rPr lang="en-US" dirty="0" smtClean="0"/>
              <a:t>Common subsequence</a:t>
            </a:r>
          </a:p>
          <a:p>
            <a:pPr lvl="1"/>
            <a:r>
              <a:rPr lang="en-US" dirty="0" smtClean="0"/>
              <a:t>Edit distance</a:t>
            </a:r>
          </a:p>
          <a:p>
            <a:r>
              <a:rPr lang="en-US" dirty="0" smtClean="0"/>
              <a:t>Semantic similarity:</a:t>
            </a:r>
          </a:p>
          <a:p>
            <a:pPr lvl="1"/>
            <a:r>
              <a:rPr lang="en-US" dirty="0" smtClean="0"/>
              <a:t>Synonyms</a:t>
            </a:r>
          </a:p>
          <a:p>
            <a:pPr lvl="1"/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9581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Similarity [O’Shea 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Semantic Similarity is a special case of Semantic Relatedness [</a:t>
            </a:r>
            <a:r>
              <a:rPr lang="en-US" dirty="0" err="1" smtClean="0"/>
              <a:t>Resnik</a:t>
            </a:r>
            <a:r>
              <a:rPr lang="en-US" dirty="0" smtClean="0"/>
              <a:t> ‘99]</a:t>
            </a:r>
          </a:p>
          <a:p>
            <a:pPr lvl="1"/>
            <a:r>
              <a:rPr lang="en-US" dirty="0"/>
              <a:t>(cars, gasoline) are more related</a:t>
            </a:r>
          </a:p>
          <a:p>
            <a:pPr lvl="1"/>
            <a:r>
              <a:rPr lang="en-US" dirty="0"/>
              <a:t>(cars, bikes) are more </a:t>
            </a:r>
            <a:r>
              <a:rPr lang="en-US" dirty="0" smtClean="0"/>
              <a:t>similar</a:t>
            </a:r>
          </a:p>
          <a:p>
            <a:pPr lvl="1"/>
            <a:r>
              <a:rPr lang="en-US" dirty="0"/>
              <a:t>Similarity involve just is-a links (and maybe part-of or property-of links</a:t>
            </a:r>
            <a:r>
              <a:rPr lang="en-US" dirty="0" smtClean="0"/>
              <a:t>)</a:t>
            </a:r>
          </a:p>
          <a:p>
            <a:r>
              <a:rPr lang="en-US" dirty="0" smtClean="0"/>
              <a:t>Others use relatedness to measure similarity, in “Contextual </a:t>
            </a:r>
            <a:r>
              <a:rPr lang="en-US" dirty="0"/>
              <a:t>Correlates of </a:t>
            </a:r>
            <a:r>
              <a:rPr lang="en-US" dirty="0" smtClean="0"/>
              <a:t>Meaning” [Charles 2000]</a:t>
            </a:r>
          </a:p>
        </p:txBody>
      </p:sp>
    </p:spTree>
    <p:extLst>
      <p:ext uri="{BB962C8B-B14F-4D97-AF65-F5344CB8AC3E}">
        <p14:creationId xmlns:p14="http://schemas.microsoft.com/office/powerpoint/2010/main" val="224540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Similarity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 forms of similarity [Klein and Murphy’02]:</a:t>
            </a:r>
          </a:p>
          <a:p>
            <a:pPr lvl="1"/>
            <a:r>
              <a:rPr lang="en-US" altLang="zh-CN" dirty="0"/>
              <a:t>Taxonomic: </a:t>
            </a:r>
            <a:r>
              <a:rPr lang="en-US" altLang="zh-CN" dirty="0" err="1"/>
              <a:t>WordNet</a:t>
            </a:r>
            <a:r>
              <a:rPr lang="en-US" altLang="zh-CN" dirty="0"/>
              <a:t>, noun similarity, synonyms</a:t>
            </a:r>
          </a:p>
          <a:p>
            <a:pPr lvl="1"/>
            <a:r>
              <a:rPr lang="en-US" altLang="zh-CN" dirty="0"/>
              <a:t>Thematic: co-occurrence, e.g. car and gasoline</a:t>
            </a:r>
          </a:p>
          <a:p>
            <a:pPr lvl="1"/>
            <a:r>
              <a:rPr lang="en-US" altLang="zh-CN" dirty="0"/>
              <a:t>Goal derived: similar if items achieve common goal</a:t>
            </a:r>
          </a:p>
          <a:p>
            <a:pPr lvl="1"/>
            <a:r>
              <a:rPr lang="en-US" altLang="zh-CN" dirty="0"/>
              <a:t>Radial: similar if linked by a chain of similar items, probably thru </a:t>
            </a:r>
            <a:r>
              <a:rPr lang="en-US" altLang="zh-CN" i="1" dirty="0"/>
              <a:t>evolutionary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Similarity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Similarity is asymmetric sometimes</a:t>
            </a:r>
          </a:p>
          <a:p>
            <a:r>
              <a:rPr lang="en-US" altLang="zh-CN" dirty="0"/>
              <a:t>Typically similarity is measured on a scale from 0 to 4</a:t>
            </a:r>
          </a:p>
          <a:p>
            <a:pPr lvl="1"/>
            <a:r>
              <a:rPr lang="en-US" altLang="zh-CN" dirty="0"/>
              <a:t>Can’t represent oppositeness, which may have high co-occurrence similarity</a:t>
            </a:r>
          </a:p>
          <a:p>
            <a:r>
              <a:rPr lang="en-US" altLang="zh-CN" dirty="0"/>
              <a:t>Items with </a:t>
            </a:r>
            <a:r>
              <a:rPr lang="en-US" altLang="zh-CN" i="1" dirty="0"/>
              <a:t>complex features</a:t>
            </a:r>
            <a:r>
              <a:rPr lang="en-US" altLang="zh-CN" dirty="0"/>
              <a:t> are more likely to be assimilated by </a:t>
            </a:r>
            <a:r>
              <a:rPr lang="en-US" altLang="zh-CN" i="1" dirty="0"/>
              <a:t>humans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2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Query rewriting/expansion [Metzler ’07]</a:t>
            </a:r>
          </a:p>
          <a:p>
            <a:r>
              <a:rPr lang="en-US" dirty="0" smtClean="0"/>
              <a:t>Query-ads match [Metzler ’07]</a:t>
            </a:r>
          </a:p>
          <a:p>
            <a:r>
              <a:rPr lang="en-US" dirty="0" smtClean="0"/>
              <a:t>Image search [Metzler ’07]</a:t>
            </a:r>
          </a:p>
          <a:p>
            <a:r>
              <a:rPr lang="en-US" dirty="0" smtClean="0"/>
              <a:t>Conversational agents [O’Shea ‘08]</a:t>
            </a:r>
          </a:p>
          <a:p>
            <a:pPr lvl="1"/>
            <a:r>
              <a:rPr lang="en-US" altLang="zh-CN" dirty="0"/>
              <a:t>A number of rules containing a few prototype sentences</a:t>
            </a:r>
          </a:p>
          <a:p>
            <a:pPr lvl="1"/>
            <a:r>
              <a:rPr lang="en-US" altLang="zh-CN" dirty="0"/>
              <a:t>Compare the similarity between a user utterance with the prototype sentences, and generate </a:t>
            </a:r>
            <a:r>
              <a:rPr lang="en-US" altLang="zh-CN" b="1" dirty="0"/>
              <a:t>firing strength</a:t>
            </a:r>
            <a:r>
              <a:rPr lang="en-US" altLang="zh-CN" dirty="0"/>
              <a:t> for each </a:t>
            </a:r>
            <a:r>
              <a:rPr lang="en-US" altLang="zh-CN" dirty="0" smtClean="0"/>
              <a:t>rule</a:t>
            </a:r>
            <a:endParaRPr lang="en-US" dirty="0" smtClean="0"/>
          </a:p>
          <a:p>
            <a:r>
              <a:rPr lang="en-US" dirty="0" smtClean="0"/>
              <a:t>Search and clustering of short comments (reviews, tweets, titles)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6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3300" dirty="0"/>
              <a:t>Surface </a:t>
            </a:r>
            <a:r>
              <a:rPr lang="en-US" altLang="zh-CN" sz="3300" dirty="0" smtClean="0"/>
              <a:t>Matching</a:t>
            </a:r>
          </a:p>
          <a:p>
            <a:pPr lvl="1"/>
            <a:r>
              <a:rPr lang="en-US" altLang="zh-CN" sz="2400" dirty="0"/>
              <a:t>Meadow et al. 2000, Salton </a:t>
            </a:r>
            <a:r>
              <a:rPr lang="en-US" altLang="zh-CN" sz="2400" dirty="0" smtClean="0"/>
              <a:t>&amp; </a:t>
            </a:r>
            <a:r>
              <a:rPr lang="en-US" altLang="zh-CN" sz="2400" dirty="0" err="1"/>
              <a:t>Lesk</a:t>
            </a:r>
            <a:r>
              <a:rPr lang="en-US" altLang="zh-CN" sz="2400" dirty="0"/>
              <a:t> 1971, Corley &amp; </a:t>
            </a:r>
            <a:r>
              <a:rPr lang="en-US" altLang="zh-CN" sz="2400" dirty="0" err="1" smtClean="0"/>
              <a:t>Mihalcea</a:t>
            </a:r>
            <a:r>
              <a:rPr lang="en-US" altLang="zh-CN" sz="2400" dirty="0" smtClean="0"/>
              <a:t> 2005, </a:t>
            </a:r>
            <a:r>
              <a:rPr lang="en-US" altLang="zh-CN" sz="2400" dirty="0"/>
              <a:t>Metzler, et. Al . </a:t>
            </a:r>
            <a:r>
              <a:rPr lang="en-US" altLang="zh-CN" sz="2400" dirty="0" smtClean="0"/>
              <a:t>2007</a:t>
            </a:r>
          </a:p>
          <a:p>
            <a:r>
              <a:rPr lang="en-US" altLang="zh-CN" sz="3100" dirty="0" smtClean="0"/>
              <a:t>Feature Based</a:t>
            </a:r>
          </a:p>
          <a:p>
            <a:pPr lvl="1"/>
            <a:r>
              <a:rPr lang="en-US" altLang="zh-CN" sz="2400" dirty="0" err="1"/>
              <a:t>Hatzivassiloglou</a:t>
            </a:r>
            <a:r>
              <a:rPr lang="en-US" altLang="zh-CN" sz="2400" dirty="0"/>
              <a:t> ‘99</a:t>
            </a:r>
            <a:endParaRPr lang="en-US" altLang="zh-CN" sz="2500" dirty="0"/>
          </a:p>
          <a:p>
            <a:r>
              <a:rPr lang="en-US" altLang="zh-CN" sz="3300" dirty="0" smtClean="0"/>
              <a:t>Corpus Based</a:t>
            </a:r>
          </a:p>
          <a:p>
            <a:pPr lvl="1"/>
            <a:r>
              <a:rPr lang="en-US" altLang="zh-CN" dirty="0"/>
              <a:t>Methods:</a:t>
            </a:r>
          </a:p>
          <a:p>
            <a:pPr lvl="2"/>
            <a:r>
              <a:rPr lang="en-US" altLang="zh-CN" dirty="0"/>
              <a:t>PMI (</a:t>
            </a:r>
            <a:r>
              <a:rPr lang="en-US" altLang="zh-CN" dirty="0" err="1"/>
              <a:t>Turney</a:t>
            </a:r>
            <a:r>
              <a:rPr lang="en-US" altLang="zh-CN" dirty="0"/>
              <a:t> 2001)</a:t>
            </a:r>
          </a:p>
          <a:p>
            <a:pPr lvl="2"/>
            <a:r>
              <a:rPr lang="en-US" altLang="zh-CN" dirty="0"/>
              <a:t>Latent semantic analysis (</a:t>
            </a:r>
            <a:r>
              <a:rPr lang="en-US" altLang="zh-CN" dirty="0" err="1"/>
              <a:t>Landauer</a:t>
            </a:r>
            <a:r>
              <a:rPr lang="en-US" altLang="zh-CN" dirty="0"/>
              <a:t>, Foltz, </a:t>
            </a:r>
            <a:r>
              <a:rPr lang="en-US" altLang="zh-CN" dirty="0" err="1"/>
              <a:t>Laham</a:t>
            </a:r>
            <a:r>
              <a:rPr lang="en-US" altLang="zh-CN" dirty="0"/>
              <a:t> 1998)</a:t>
            </a:r>
          </a:p>
          <a:p>
            <a:pPr lvl="2"/>
            <a:r>
              <a:rPr lang="en-US" altLang="zh-CN" dirty="0"/>
              <a:t>Normalized document set overlap (Fitzpatrick, Dent 1997)</a:t>
            </a:r>
          </a:p>
          <a:p>
            <a:pPr lvl="2"/>
            <a:r>
              <a:rPr lang="en-US" altLang="zh-CN" dirty="0" err="1"/>
              <a:t>Mihalcea</a:t>
            </a:r>
            <a:r>
              <a:rPr lang="en-US" altLang="zh-CN" dirty="0"/>
              <a:t> &amp; Corley 2006</a:t>
            </a:r>
          </a:p>
          <a:p>
            <a:pPr lvl="1"/>
            <a:r>
              <a:rPr lang="en-US" altLang="zh-CN" sz="3200" dirty="0"/>
              <a:t>Burgess et al. </a:t>
            </a:r>
            <a:r>
              <a:rPr lang="en-US" altLang="zh-CN" sz="3200" dirty="0" smtClean="0"/>
              <a:t>1998, </a:t>
            </a:r>
            <a:r>
              <a:rPr lang="en-US" altLang="zh-CN" sz="3100" dirty="0"/>
              <a:t>Lee 2005, O’Shea </a:t>
            </a:r>
            <a:r>
              <a:rPr lang="fr-FR" altLang="zh-CN" sz="3100" dirty="0"/>
              <a:t> 20</a:t>
            </a:r>
            <a:r>
              <a:rPr lang="en-US" altLang="zh-CN" sz="3100" dirty="0"/>
              <a:t>08, Islam </a:t>
            </a:r>
            <a:r>
              <a:rPr lang="en-US" altLang="zh-CN" sz="3100" dirty="0" smtClean="0"/>
              <a:t>2008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Sahami</a:t>
            </a:r>
            <a:r>
              <a:rPr lang="en-US" altLang="zh-CN" sz="3200" dirty="0"/>
              <a:t> &amp; </a:t>
            </a:r>
            <a:r>
              <a:rPr lang="en-US" altLang="zh-CN" sz="3200" dirty="0" err="1"/>
              <a:t>Heilman</a:t>
            </a:r>
            <a:r>
              <a:rPr lang="en-US" altLang="zh-CN" sz="3200" dirty="0"/>
              <a:t> 2006, </a:t>
            </a:r>
            <a:r>
              <a:rPr lang="en-US" altLang="zh-CN" sz="3200" dirty="0" err="1"/>
              <a:t>Yih</a:t>
            </a:r>
            <a:r>
              <a:rPr lang="en-US" altLang="zh-CN" sz="3200" dirty="0"/>
              <a:t> &amp; Meek 2007, </a:t>
            </a:r>
          </a:p>
          <a:p>
            <a:r>
              <a:rPr lang="en-US" altLang="zh-CN" sz="3300" dirty="0"/>
              <a:t>User-behavior </a:t>
            </a:r>
            <a:r>
              <a:rPr lang="en-US" altLang="zh-CN" sz="3300" dirty="0" smtClean="0"/>
              <a:t>Based</a:t>
            </a:r>
          </a:p>
          <a:p>
            <a:pPr lvl="1"/>
            <a:r>
              <a:rPr lang="en-US" altLang="zh-CN" sz="2900" dirty="0" smtClean="0"/>
              <a:t>Jones 2006, Xu 2011, Guo 2011</a:t>
            </a:r>
            <a:endParaRPr lang="en-US" altLang="zh-CN" sz="2900" dirty="0"/>
          </a:p>
          <a:p>
            <a:r>
              <a:rPr lang="en-US" altLang="zh-CN" sz="3300" dirty="0"/>
              <a:t>Knowledge </a:t>
            </a:r>
            <a:r>
              <a:rPr lang="en-US" altLang="zh-CN" sz="3300" dirty="0" smtClean="0"/>
              <a:t>Based and Hybrids</a:t>
            </a:r>
          </a:p>
          <a:p>
            <a:pPr lvl="1"/>
            <a:r>
              <a:rPr lang="en-US" altLang="zh-CN" sz="2900" dirty="0" smtClean="0"/>
              <a:t>Lin </a:t>
            </a:r>
            <a:r>
              <a:rPr lang="en-US" altLang="zh-CN" sz="2900" dirty="0" smtClean="0"/>
              <a:t>1998, </a:t>
            </a:r>
            <a:r>
              <a:rPr lang="en-US" altLang="zh-CN" sz="2900" dirty="0" err="1" smtClean="0"/>
              <a:t>Resnik</a:t>
            </a:r>
            <a:r>
              <a:rPr lang="en-US" altLang="zh-CN" sz="2900" dirty="0" smtClean="0"/>
              <a:t> </a:t>
            </a:r>
            <a:r>
              <a:rPr lang="en-US" altLang="zh-CN" sz="2900" dirty="0"/>
              <a:t>1999, </a:t>
            </a:r>
            <a:r>
              <a:rPr lang="en-US" altLang="zh-CN" sz="2900" dirty="0" err="1"/>
              <a:t>Zelikovitz</a:t>
            </a:r>
            <a:r>
              <a:rPr lang="en-US" altLang="zh-CN" sz="2900" dirty="0"/>
              <a:t> </a:t>
            </a:r>
            <a:r>
              <a:rPr lang="en-US" altLang="zh-CN" sz="2900" dirty="0" smtClean="0"/>
              <a:t>2000</a:t>
            </a:r>
          </a:p>
          <a:p>
            <a:pPr lvl="1"/>
            <a:r>
              <a:rPr lang="en-US" sz="2900" dirty="0" err="1"/>
              <a:t>Tsatsaronis</a:t>
            </a:r>
            <a:r>
              <a:rPr lang="en-US" sz="2900" dirty="0"/>
              <a:t>  </a:t>
            </a:r>
            <a:r>
              <a:rPr lang="en-US" sz="2900" dirty="0" smtClean="0"/>
              <a:t>2010</a:t>
            </a:r>
            <a:endParaRPr lang="en-US" altLang="zh-CN" sz="2900" dirty="0"/>
          </a:p>
        </p:txBody>
      </p:sp>
    </p:spTree>
    <p:extLst>
      <p:ext uri="{BB962C8B-B14F-4D97-AF65-F5344CB8AC3E}">
        <p14:creationId xmlns:p14="http://schemas.microsoft.com/office/powerpoint/2010/main" val="222415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2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Data Representation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845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Bag of words (stemmed, synonyms, etc.)</a:t>
            </a:r>
          </a:p>
          <a:p>
            <a:r>
              <a:rPr lang="en-US" dirty="0" smtClean="0"/>
              <a:t>Bag of N-grams</a:t>
            </a:r>
          </a:p>
          <a:p>
            <a:r>
              <a:rPr lang="en-US" dirty="0" smtClean="0"/>
              <a:t>Bag of Concepts</a:t>
            </a:r>
          </a:p>
          <a:p>
            <a:r>
              <a:rPr lang="en-US" dirty="0" smtClean="0"/>
              <a:t>String/substrings/Subsequences </a:t>
            </a:r>
          </a:p>
          <a:p>
            <a:r>
              <a:rPr lang="en-US" dirty="0" smtClean="0"/>
              <a:t>Vector of frequencies</a:t>
            </a:r>
          </a:p>
          <a:p>
            <a:r>
              <a:rPr lang="en-US" dirty="0" smtClean="0"/>
              <a:t>Word order vector (Li et al. 2006)</a:t>
            </a:r>
          </a:p>
          <a:p>
            <a:r>
              <a:rPr lang="en-US" dirty="0" smtClean="0"/>
              <a:t>Linguistic features (</a:t>
            </a:r>
            <a:r>
              <a:rPr lang="en-US" dirty="0" err="1" smtClean="0"/>
              <a:t>Hatzivassiloglou</a:t>
            </a:r>
            <a:r>
              <a:rPr lang="en-US" dirty="0" smtClean="0"/>
              <a:t> ‘99)</a:t>
            </a:r>
          </a:p>
          <a:p>
            <a:pPr lvl="1"/>
            <a:r>
              <a:rPr lang="en-US" dirty="0" smtClean="0"/>
              <a:t>Binary</a:t>
            </a:r>
          </a:p>
          <a:p>
            <a:pPr lvl="1"/>
            <a:r>
              <a:rPr lang="en-US" dirty="0" smtClean="0"/>
              <a:t>Counting </a:t>
            </a:r>
          </a:p>
          <a:p>
            <a:r>
              <a:rPr lang="en-US" dirty="0" smtClean="0"/>
              <a:t>Tag similarity – resources vectors in folksonomy (</a:t>
            </a:r>
            <a:r>
              <a:rPr lang="en-US" dirty="0" err="1" smtClean="0"/>
              <a:t>Markines</a:t>
            </a:r>
            <a:r>
              <a:rPr lang="en-US" dirty="0" smtClean="0"/>
              <a:t> 2009)</a:t>
            </a:r>
          </a:p>
          <a:p>
            <a:r>
              <a:rPr lang="en-US" dirty="0" smtClean="0"/>
              <a:t>Intent (</a:t>
            </a:r>
            <a:r>
              <a:rPr lang="en-US" dirty="0" err="1" smtClean="0"/>
              <a:t>Guo</a:t>
            </a:r>
            <a:r>
              <a:rPr lang="en-US" dirty="0" smtClean="0"/>
              <a:t> 2011)</a:t>
            </a:r>
          </a:p>
          <a:p>
            <a:pPr lvl="1"/>
            <a:r>
              <a:rPr lang="en-US" dirty="0" smtClean="0"/>
              <a:t>Search intent provides constraints on query similarity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7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(vector) of Words/N-grams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(McGill 1979, </a:t>
            </a:r>
            <a:r>
              <a:rPr lang="en-US" dirty="0" err="1" smtClean="0"/>
              <a:t>Xu</a:t>
            </a:r>
            <a:r>
              <a:rPr lang="en-US" dirty="0" smtClean="0"/>
              <a:t> &amp; </a:t>
            </a:r>
            <a:r>
              <a:rPr lang="en-US" dirty="0" err="1" smtClean="0"/>
              <a:t>Xu</a:t>
            </a:r>
            <a:r>
              <a:rPr lang="en-US" dirty="0" smtClean="0"/>
              <a:t> 2011)</a:t>
            </a:r>
          </a:p>
          <a:p>
            <a:r>
              <a:rPr lang="en-US" altLang="zh-CN" dirty="0"/>
              <a:t>Surface form</a:t>
            </a:r>
          </a:p>
          <a:p>
            <a:pPr lvl="1"/>
            <a:r>
              <a:rPr lang="en-US" altLang="zh-CN" dirty="0"/>
              <a:t>Original text without any changes</a:t>
            </a:r>
          </a:p>
          <a:p>
            <a:r>
              <a:rPr lang="en-US" dirty="0" smtClean="0"/>
              <a:t>In the simplest form: a </a:t>
            </a:r>
            <a:r>
              <a:rPr lang="en-US" dirty="0" err="1" smtClean="0"/>
              <a:t>multiset</a:t>
            </a:r>
            <a:r>
              <a:rPr lang="en-US" dirty="0" smtClean="0"/>
              <a:t>/set of words in the input text.</a:t>
            </a:r>
          </a:p>
          <a:p>
            <a:r>
              <a:rPr lang="en-US" dirty="0" smtClean="0"/>
              <a:t>Words can be stemmed first to their canonical forms</a:t>
            </a:r>
          </a:p>
          <a:p>
            <a:pPr lvl="1"/>
            <a:r>
              <a:rPr lang="en-US" altLang="zh-CN" dirty="0"/>
              <a:t>Introduces noises</a:t>
            </a:r>
          </a:p>
          <a:p>
            <a:pPr lvl="1"/>
            <a:r>
              <a:rPr lang="en-US" altLang="zh-CN" dirty="0"/>
              <a:t>But overall still beneficial</a:t>
            </a:r>
          </a:p>
          <a:p>
            <a:pPr lvl="1"/>
            <a:r>
              <a:rPr lang="en-US" altLang="zh-CN" dirty="0"/>
              <a:t>Use Porter </a:t>
            </a:r>
            <a:r>
              <a:rPr lang="en-US" altLang="zh-CN" dirty="0" smtClean="0"/>
              <a:t>stemmer</a:t>
            </a:r>
            <a:endParaRPr lang="en-US" dirty="0" smtClean="0"/>
          </a:p>
          <a:p>
            <a:r>
              <a:rPr lang="en-US" dirty="0" smtClean="0"/>
              <a:t>Synonyms can be represented by their corresponding </a:t>
            </a:r>
            <a:r>
              <a:rPr lang="en-US" dirty="0" err="1" smtClean="0"/>
              <a:t>synset</a:t>
            </a:r>
            <a:r>
              <a:rPr lang="en-US" dirty="0" smtClean="0"/>
              <a:t> id in </a:t>
            </a:r>
            <a:r>
              <a:rPr lang="en-US" dirty="0" err="1" smtClean="0"/>
              <a:t>Wordnet</a:t>
            </a:r>
            <a:endParaRPr lang="en-US" dirty="0" smtClean="0"/>
          </a:p>
          <a:p>
            <a:r>
              <a:rPr lang="en-US" dirty="0" smtClean="0"/>
              <a:t>Other than words, N-grams (N consecutive chars) are also used.</a:t>
            </a:r>
          </a:p>
          <a:p>
            <a:pPr lvl="1"/>
            <a:r>
              <a:rPr lang="en-US" dirty="0" smtClean="0"/>
              <a:t>Advantage is that the space is bounded for small N</a:t>
            </a:r>
          </a:p>
          <a:p>
            <a:pPr lvl="1"/>
            <a:r>
              <a:rPr lang="en-US" dirty="0" smtClean="0"/>
              <a:t>Usually very sparse</a:t>
            </a:r>
          </a:p>
          <a:p>
            <a:r>
              <a:rPr lang="en-US" dirty="0" smtClean="0"/>
              <a:t>Can be binary or weighted (McGill 1979)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4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8205787" cy="154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4876800"/>
            <a:ext cx="6858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But, (New York times, NY times) and (New York times, movie times) will have the same score if we use cosine similarity directly.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7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Transformation between n-gram spaces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90663"/>
            <a:ext cx="89344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5715000"/>
            <a:ext cx="574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try to </a:t>
            </a:r>
            <a:r>
              <a:rPr lang="en-US" dirty="0"/>
              <a:t>ﬁnd a transformation that can make the angle </a:t>
            </a:r>
            <a:r>
              <a:rPr lang="en-US" dirty="0" smtClean="0"/>
              <a:t>between “NY</a:t>
            </a:r>
            <a:r>
              <a:rPr lang="en-US" dirty="0"/>
              <a:t>” and “New York” approach to </a:t>
            </a:r>
            <a:r>
              <a:rPr lang="en-US" dirty="0" smtClean="0"/>
              <a:t>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term in text matches concept in a taxonomy [Resnik’99]</a:t>
            </a:r>
          </a:p>
          <a:p>
            <a:pPr lvl="1"/>
            <a:r>
              <a:rPr lang="en-US" dirty="0" smtClean="0"/>
              <a:t>The term is represented by a </a:t>
            </a:r>
            <a:r>
              <a:rPr lang="en-US" dirty="0" err="1" smtClean="0"/>
              <a:t>subtree</a:t>
            </a:r>
            <a:r>
              <a:rPr lang="en-US" dirty="0" smtClean="0"/>
              <a:t> rooted at the corresponding concept in the taxonomy </a:t>
            </a:r>
          </a:p>
          <a:p>
            <a:r>
              <a:rPr lang="en-US" dirty="0" smtClean="0"/>
              <a:t>Weight vector of Wikipedia concepts [</a:t>
            </a:r>
            <a:r>
              <a:rPr lang="en-US" dirty="0" err="1" smtClean="0"/>
              <a:t>Gabrilovich</a:t>
            </a:r>
            <a:r>
              <a:rPr lang="en-US" dirty="0" smtClean="0"/>
              <a:t> et al. 2007]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9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Substring/Subsequence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String similarity can be part of the overall similarity between texts</a:t>
            </a:r>
          </a:p>
          <a:p>
            <a:pPr lvl="1"/>
            <a:r>
              <a:rPr lang="en-US" dirty="0" smtClean="0"/>
              <a:t>Similarity = string </a:t>
            </a:r>
            <a:r>
              <a:rPr lang="en-US" dirty="0" err="1" smtClean="0"/>
              <a:t>sim</a:t>
            </a:r>
            <a:r>
              <a:rPr lang="en-US" dirty="0" smtClean="0"/>
              <a:t> + semantic word </a:t>
            </a:r>
            <a:r>
              <a:rPr lang="en-US" dirty="0" err="1" smtClean="0"/>
              <a:t>sim</a:t>
            </a:r>
            <a:r>
              <a:rPr lang="en-US" dirty="0" smtClean="0"/>
              <a:t> + common word order </a:t>
            </a:r>
            <a:r>
              <a:rPr lang="en-US" dirty="0" err="1" smtClean="0"/>
              <a:t>sim</a:t>
            </a:r>
            <a:r>
              <a:rPr lang="en-US" dirty="0" smtClean="0"/>
              <a:t> (Islam &amp; </a:t>
            </a:r>
            <a:r>
              <a:rPr lang="en-US" dirty="0" err="1" smtClean="0"/>
              <a:t>Inkpen</a:t>
            </a:r>
            <a:r>
              <a:rPr lang="en-US" dirty="0" smtClean="0"/>
              <a:t> 2008)</a:t>
            </a:r>
          </a:p>
          <a:p>
            <a:r>
              <a:rPr lang="en-US" dirty="0" smtClean="0"/>
              <a:t>Instead of exact matching of two words, we can compare the substrings/subsequences of two words</a:t>
            </a:r>
          </a:p>
          <a:p>
            <a:r>
              <a:rPr lang="en-US" dirty="0" smtClean="0"/>
              <a:t>Longest Common Subsequence (LCS) algorithm (</a:t>
            </a:r>
            <a:r>
              <a:rPr lang="en-US" dirty="0"/>
              <a:t>Allison and Dix </a:t>
            </a:r>
            <a:r>
              <a:rPr lang="en-US" dirty="0" smtClean="0"/>
              <a:t>1986)</a:t>
            </a:r>
          </a:p>
          <a:p>
            <a:r>
              <a:rPr lang="en-US" dirty="0" smtClean="0"/>
              <a:t>Three different LCS methods and take the weighted sum of all three (Islam &amp; </a:t>
            </a:r>
            <a:r>
              <a:rPr lang="en-US" dirty="0" err="1" smtClean="0"/>
              <a:t>Inkpen</a:t>
            </a:r>
            <a:r>
              <a:rPr lang="en-US" dirty="0" smtClean="0"/>
              <a:t> 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3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Linguistic Features 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Hatzivassiloglou</a:t>
            </a:r>
            <a:r>
              <a:rPr lang="en-US" sz="3600" dirty="0"/>
              <a:t> ‘99]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feature vector over </a:t>
            </a:r>
            <a:r>
              <a:rPr lang="en-US" i="1" dirty="0" smtClean="0"/>
              <a:t>a pair of texts</a:t>
            </a:r>
          </a:p>
          <a:p>
            <a:r>
              <a:rPr lang="en-US" dirty="0" smtClean="0"/>
              <a:t>Features are either:</a:t>
            </a:r>
          </a:p>
          <a:p>
            <a:pPr lvl="1"/>
            <a:r>
              <a:rPr lang="en-US" dirty="0" smtClean="0"/>
              <a:t>Primitive Features</a:t>
            </a:r>
          </a:p>
          <a:p>
            <a:pPr lvl="1"/>
            <a:r>
              <a:rPr lang="en-US" dirty="0" smtClean="0"/>
              <a:t>Composite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455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Tags in Folksonomy (</a:t>
            </a:r>
            <a:r>
              <a:rPr lang="en-US" dirty="0" err="1" smtClean="0"/>
              <a:t>Markines</a:t>
            </a:r>
            <a:r>
              <a:rPr lang="en-US" dirty="0" smtClean="0"/>
              <a:t>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(t, r, u) </a:t>
            </a:r>
            <a:r>
              <a:rPr lang="en-US" dirty="0" err="1" smtClean="0"/>
              <a:t>tripple</a:t>
            </a:r>
            <a:r>
              <a:rPr lang="en-US" dirty="0" smtClean="0"/>
              <a:t> to represent social tagging system</a:t>
            </a:r>
          </a:p>
          <a:p>
            <a:r>
              <a:rPr lang="en-US" dirty="0" smtClean="0"/>
              <a:t>Aggregate over users</a:t>
            </a:r>
          </a:p>
          <a:p>
            <a:r>
              <a:rPr lang="en-US" dirty="0" smtClean="0"/>
              <a:t>Represent t by r vectors</a:t>
            </a:r>
          </a:p>
          <a:p>
            <a:r>
              <a:rPr lang="en-US" dirty="0" smtClean="0"/>
              <a:t>Represent r by t vectors</a:t>
            </a:r>
          </a:p>
          <a:p>
            <a:pPr lvl="1"/>
            <a:r>
              <a:rPr lang="en-US" dirty="0" smtClean="0"/>
              <a:t>Projective</a:t>
            </a:r>
          </a:p>
          <a:p>
            <a:pPr lvl="1"/>
            <a:r>
              <a:rPr lang="en-US" dirty="0" smtClean="0"/>
              <a:t>Distributional</a:t>
            </a:r>
          </a:p>
          <a:p>
            <a:pPr lvl="1"/>
            <a:r>
              <a:rPr lang="en-US" dirty="0" smtClean="0"/>
              <a:t>Macro-aggregation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45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co-occurrence</a:t>
            </a:r>
          </a:p>
          <a:p>
            <a:r>
              <a:rPr lang="en-US" dirty="0"/>
              <a:t>Matching noun phrase</a:t>
            </a:r>
          </a:p>
          <a:p>
            <a:r>
              <a:rPr lang="en-US" dirty="0" err="1"/>
              <a:t>Wordnet</a:t>
            </a:r>
            <a:r>
              <a:rPr lang="en-US" dirty="0"/>
              <a:t> Synonyms</a:t>
            </a:r>
          </a:p>
          <a:p>
            <a:r>
              <a:rPr lang="en-US" dirty="0"/>
              <a:t>Common verb classes</a:t>
            </a:r>
          </a:p>
          <a:p>
            <a:r>
              <a:rPr lang="en-US" dirty="0"/>
              <a:t>Common proper nouns</a:t>
            </a:r>
          </a:p>
          <a:p>
            <a:r>
              <a:rPr lang="en-US" dirty="0" smtClean="0"/>
              <a:t>Normalization: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len</a:t>
            </a:r>
            <a:r>
              <a:rPr lang="en-US" dirty="0" smtClean="0"/>
              <a:t>(A) * </a:t>
            </a:r>
            <a:r>
              <a:rPr lang="en-US" dirty="0" err="1" smtClean="0"/>
              <a:t>len</a:t>
            </a:r>
            <a:r>
              <a:rPr lang="en-US" dirty="0" smtClean="0"/>
              <a:t>(B))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/log(# of texts/# texts containing the feature) </a:t>
            </a:r>
            <a:r>
              <a:rPr lang="en-US" dirty="0" smtClean="0">
                <a:sym typeface="Wingdings"/>
              </a:rPr>
              <a:t> similar to IDF in TF*IDF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5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Because </a:t>
            </a:r>
            <a:r>
              <a:rPr lang="en-US" dirty="0"/>
              <a:t>of the short length, </a:t>
            </a:r>
            <a:r>
              <a:rPr lang="en-US" dirty="0" smtClean="0"/>
              <a:t>the text </a:t>
            </a:r>
            <a:r>
              <a:rPr lang="en-US" dirty="0"/>
              <a:t>segments do not provide enough context for </a:t>
            </a:r>
            <a:r>
              <a:rPr lang="en-US" dirty="0" smtClean="0"/>
              <a:t>surface matching </a:t>
            </a:r>
            <a:r>
              <a:rPr lang="en-US" dirty="0"/>
              <a:t>methods such as computing the cosine score </a:t>
            </a:r>
            <a:r>
              <a:rPr lang="en-US" dirty="0" smtClean="0"/>
              <a:t>of the </a:t>
            </a:r>
            <a:r>
              <a:rPr lang="en-US" dirty="0"/>
              <a:t>two text segments to be effective. </a:t>
            </a:r>
            <a:endParaRPr lang="en-US" dirty="0" smtClean="0"/>
          </a:p>
          <a:p>
            <a:r>
              <a:rPr lang="en-US" dirty="0"/>
              <a:t>On the other hand, </a:t>
            </a:r>
            <a:r>
              <a:rPr lang="en-US" dirty="0" smtClean="0"/>
              <a:t>because </a:t>
            </a:r>
            <a:r>
              <a:rPr lang="en-US" dirty="0"/>
              <a:t>many text segments in these tasks contain more </a:t>
            </a:r>
            <a:r>
              <a:rPr lang="en-US" dirty="0" smtClean="0"/>
              <a:t>than one </a:t>
            </a:r>
            <a:r>
              <a:rPr lang="en-US" dirty="0"/>
              <a:t>or two words, traditional corpus-based word </a:t>
            </a:r>
            <a:r>
              <a:rPr lang="en-US" dirty="0" smtClean="0"/>
              <a:t>similarity measures </a:t>
            </a:r>
            <a:r>
              <a:rPr lang="en-US" dirty="0"/>
              <a:t>can fail too. </a:t>
            </a:r>
            <a:endParaRPr lang="en-US" dirty="0" smtClean="0"/>
          </a:p>
          <a:p>
            <a:r>
              <a:rPr lang="en-US" dirty="0" smtClean="0"/>
              <a:t>Linguistic </a:t>
            </a:r>
            <a:r>
              <a:rPr lang="en-US" dirty="0"/>
              <a:t>thesauruses such as </a:t>
            </a:r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/>
              <a:t>do not cover a signiﬁcant fraction of the input text </a:t>
            </a:r>
            <a:r>
              <a:rPr lang="en-US" dirty="0" smtClean="0"/>
              <a:t>segments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550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Two pairs of primitive features preserves ordering</a:t>
            </a:r>
          </a:p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Two pairs of primitive features occur within distance in text</a:t>
            </a:r>
          </a:p>
          <a:p>
            <a:r>
              <a:rPr lang="en-US" dirty="0" smtClean="0"/>
              <a:t>Primitive</a:t>
            </a:r>
          </a:p>
          <a:p>
            <a:pPr lvl="1"/>
            <a:r>
              <a:rPr lang="en-US" dirty="0" smtClean="0"/>
              <a:t>Only certain specific primitive feature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8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Information in short text is often insufficient</a:t>
            </a:r>
          </a:p>
          <a:p>
            <a:r>
              <a:rPr lang="en-US" dirty="0" smtClean="0"/>
              <a:t>Use the words in the documents that contain or is related to the short text as the expanded representation of the short text.</a:t>
            </a:r>
          </a:p>
          <a:p>
            <a:pPr lvl="1"/>
            <a:r>
              <a:rPr lang="en-US" dirty="0" smtClean="0"/>
              <a:t>Web search result documents</a:t>
            </a:r>
          </a:p>
          <a:p>
            <a:pPr lvl="1"/>
            <a:r>
              <a:rPr lang="en-US" dirty="0" smtClean="0"/>
              <a:t>Web search snippet</a:t>
            </a:r>
          </a:p>
          <a:p>
            <a:pPr lvl="1"/>
            <a:r>
              <a:rPr lang="en-US" dirty="0" smtClean="0"/>
              <a:t>Search/</a:t>
            </a:r>
            <a:r>
              <a:rPr lang="en-US" dirty="0" err="1" smtClean="0"/>
              <a:t>clickthrough</a:t>
            </a:r>
            <a:r>
              <a:rPr lang="en-US" dirty="0" smtClean="0"/>
              <a:t>/session logs</a:t>
            </a:r>
          </a:p>
          <a:p>
            <a:pPr lvl="1"/>
            <a:r>
              <a:rPr lang="en-US" dirty="0" smtClean="0"/>
              <a:t>Collaborative filtering (</a:t>
            </a:r>
            <a:r>
              <a:rPr lang="en-US" dirty="0" err="1" smtClean="0"/>
              <a:t>Markines</a:t>
            </a:r>
            <a:r>
              <a:rPr lang="en-US" dirty="0" smtClean="0"/>
              <a:t> 2009)</a:t>
            </a:r>
          </a:p>
          <a:p>
            <a:pPr lvl="1"/>
            <a:r>
              <a:rPr lang="en-US" dirty="0" smtClean="0"/>
              <a:t>Knowledge 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2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Sahami</a:t>
            </a:r>
            <a:r>
              <a:rPr lang="en-US" dirty="0" smtClean="0"/>
              <a:t> &amp; </a:t>
            </a:r>
            <a:r>
              <a:rPr lang="en-US" dirty="0" err="1" smtClean="0"/>
              <a:t>Heilman</a:t>
            </a:r>
            <a:r>
              <a:rPr lang="en-US" dirty="0" smtClean="0"/>
              <a:t> 2006)</a:t>
            </a:r>
          </a:p>
          <a:p>
            <a:r>
              <a:rPr lang="en-US" dirty="0" smtClean="0"/>
              <a:t>Enter short text as web queries</a:t>
            </a:r>
          </a:p>
          <a:p>
            <a:r>
              <a:rPr lang="en-US" dirty="0" smtClean="0"/>
              <a:t>Use the web search result (documents and pages) as the extended context of the short text</a:t>
            </a:r>
          </a:p>
          <a:p>
            <a:r>
              <a:rPr lang="en-US" dirty="0" smtClean="0"/>
              <a:t>Formulate context vectors to represent the short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3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 Snippets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(Metzler et al. 2007)</a:t>
            </a:r>
          </a:p>
          <a:p>
            <a:r>
              <a:rPr lang="en-US" dirty="0" smtClean="0"/>
              <a:t>This is a more succinct form than web search results in previous slide</a:t>
            </a:r>
          </a:p>
          <a:p>
            <a:r>
              <a:rPr lang="en-US" dirty="0" smtClean="0"/>
              <a:t>Only the search result “snippets” are used as expanded representation of the original short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55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7846646" cy="162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1905000"/>
            <a:ext cx="745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to model similarity between tags in social tagging systems (WWW 2009):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05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Guo</a:t>
            </a:r>
            <a:r>
              <a:rPr lang="en-US" dirty="0" smtClean="0"/>
              <a:t> 2011) </a:t>
            </a:r>
          </a:p>
          <a:p>
            <a:r>
              <a:rPr lang="en-US" dirty="0" smtClean="0"/>
              <a:t>Largely used in query suggestion or query rewriting/expansion</a:t>
            </a:r>
          </a:p>
          <a:p>
            <a:r>
              <a:rPr lang="en-US" dirty="0" smtClean="0"/>
              <a:t>Take into account the click through and session graphs when computing the similarity of two queries</a:t>
            </a:r>
          </a:p>
          <a:p>
            <a:pPr lvl="1"/>
            <a:r>
              <a:rPr lang="en-US" dirty="0" smtClean="0"/>
              <a:t>Two queries result in same clicks </a:t>
            </a:r>
            <a:r>
              <a:rPr lang="en-US" dirty="0" smtClean="0">
                <a:sym typeface="Wingdings"/>
              </a:rPr>
              <a:t> queries have similar “intent”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5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Net [</a:t>
            </a:r>
            <a:r>
              <a:rPr lang="en-US" dirty="0" err="1"/>
              <a:t>Hatzivassiloglou</a:t>
            </a:r>
            <a:r>
              <a:rPr lang="en-US" dirty="0"/>
              <a:t> ‘99]</a:t>
            </a:r>
            <a:endParaRPr lang="en-US" dirty="0" smtClean="0"/>
          </a:p>
          <a:p>
            <a:r>
              <a:rPr lang="en-US" dirty="0" smtClean="0"/>
              <a:t>Semantic Class </a:t>
            </a:r>
            <a:r>
              <a:rPr lang="en-US" dirty="0"/>
              <a:t>[</a:t>
            </a:r>
            <a:r>
              <a:rPr lang="en-US" dirty="0" err="1"/>
              <a:t>Hatzivassiloglou</a:t>
            </a:r>
            <a:r>
              <a:rPr lang="en-US" dirty="0"/>
              <a:t> ‘99</a:t>
            </a:r>
            <a:r>
              <a:rPr lang="en-US" dirty="0" smtClean="0"/>
              <a:t>]</a:t>
            </a:r>
          </a:p>
          <a:p>
            <a:r>
              <a:rPr lang="en-US" dirty="0" smtClean="0"/>
              <a:t>Taxonomy [</a:t>
            </a:r>
            <a:r>
              <a:rPr lang="en-US" dirty="0" err="1" smtClean="0"/>
              <a:t>Resnick</a:t>
            </a:r>
            <a:r>
              <a:rPr lang="en-US" dirty="0" smtClean="0"/>
              <a:t> ‘99]</a:t>
            </a:r>
          </a:p>
          <a:p>
            <a:r>
              <a:rPr lang="en-US" dirty="0" smtClean="0"/>
              <a:t>Wikipedia concept [</a:t>
            </a:r>
            <a:r>
              <a:rPr lang="en-US" dirty="0" err="1" smtClean="0"/>
              <a:t>Gabrilovich</a:t>
            </a:r>
            <a:r>
              <a:rPr lang="en-US" dirty="0" smtClean="0"/>
              <a:t> et al, 2007]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</a:t>
            </a:r>
            <a:r>
              <a:rPr lang="en-US" dirty="0"/>
              <a:t>-wise</a:t>
            </a:r>
          </a:p>
          <a:p>
            <a:r>
              <a:rPr lang="en-US" dirty="0" smtClean="0"/>
              <a:t>Graph-based</a:t>
            </a:r>
            <a:endParaRPr lang="en-US" dirty="0"/>
          </a:p>
          <a:p>
            <a:r>
              <a:rPr lang="en-US" dirty="0"/>
              <a:t>Learning a similarity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55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Pair-wise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Surface Matching</a:t>
            </a:r>
          </a:p>
          <a:p>
            <a:r>
              <a:rPr lang="en-US" dirty="0" smtClean="0"/>
              <a:t>String Similarity</a:t>
            </a:r>
          </a:p>
          <a:p>
            <a:r>
              <a:rPr lang="en-US" dirty="0" smtClean="0"/>
              <a:t>Common/Extended Word-order Similarity</a:t>
            </a:r>
          </a:p>
          <a:p>
            <a:r>
              <a:rPr lang="en-US" dirty="0" smtClean="0"/>
              <a:t>Binary vs. Counting similarity</a:t>
            </a:r>
          </a:p>
          <a:p>
            <a:r>
              <a:rPr lang="en-US" dirty="0" smtClean="0"/>
              <a:t>Semantic Similarity</a:t>
            </a:r>
          </a:p>
          <a:p>
            <a:pPr lvl="1"/>
            <a:r>
              <a:rPr lang="en-US" dirty="0" smtClean="0"/>
              <a:t>Word Specificity</a:t>
            </a:r>
          </a:p>
          <a:p>
            <a:pPr lvl="1"/>
            <a:r>
              <a:rPr lang="en-US" dirty="0" smtClean="0"/>
              <a:t>Corpus based word-to-word similarity</a:t>
            </a:r>
          </a:p>
          <a:p>
            <a:pPr lvl="1"/>
            <a:r>
              <a:rPr lang="en-US" dirty="0" smtClean="0"/>
              <a:t>Linguistic Features</a:t>
            </a:r>
          </a:p>
          <a:p>
            <a:pPr lvl="1"/>
            <a:r>
              <a:rPr lang="en-US" dirty="0" smtClean="0"/>
              <a:t>Web-based similarity kernel (expanded rep)</a:t>
            </a:r>
          </a:p>
          <a:p>
            <a:pPr lvl="1"/>
            <a:r>
              <a:rPr lang="en-US" dirty="0" smtClean="0"/>
              <a:t>Other corpus-based similarity measures</a:t>
            </a:r>
          </a:p>
          <a:p>
            <a:pPr lvl="1"/>
            <a:r>
              <a:rPr lang="en-US" dirty="0" smtClean="0"/>
              <a:t>Taxonomy based similarity</a:t>
            </a:r>
          </a:p>
          <a:p>
            <a:pPr lvl="1"/>
            <a:r>
              <a:rPr lang="en-US" dirty="0" smtClean="0"/>
              <a:t>Combined similarity</a:t>
            </a:r>
          </a:p>
          <a:p>
            <a:r>
              <a:rPr lang="en-US" dirty="0" smtClean="0"/>
              <a:t>Intent-based similarity</a:t>
            </a:r>
          </a:p>
        </p:txBody>
      </p:sp>
    </p:spTree>
    <p:extLst>
      <p:ext uri="{BB962C8B-B14F-4D97-AF65-F5344CB8AC3E}">
        <p14:creationId xmlns:p14="http://schemas.microsoft.com/office/powerpoint/2010/main" val="2237234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Surface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Traditional text matching approach</a:t>
            </a:r>
          </a:p>
          <a:p>
            <a:r>
              <a:rPr lang="en-US" dirty="0" smtClean="0"/>
              <a:t>For two short texts q and s, and let Q and S be the set of words in q and s, we can measure similarity of q and s by: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Manning &amp; </a:t>
            </a:r>
            <a:r>
              <a:rPr lang="en-US" dirty="0" err="1" smtClean="0"/>
              <a:t>Schutze</a:t>
            </a:r>
            <a:r>
              <a:rPr lang="en-US" dirty="0" smtClean="0"/>
              <a:t> </a:t>
            </a:r>
            <a:r>
              <a:rPr lang="en-US" dirty="0"/>
              <a:t>1999: Foundations </a:t>
            </a:r>
            <a:r>
              <a:rPr lang="en-US" dirty="0" smtClean="0"/>
              <a:t>of Statistical </a:t>
            </a:r>
            <a:r>
              <a:rPr lang="en-US" dirty="0"/>
              <a:t>Natural Language Processing. The MIT Press.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4279770" cy="171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94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 Semantic:</a:t>
            </a:r>
          </a:p>
          <a:p>
            <a:pPr lvl="1"/>
            <a:r>
              <a:rPr lang="en-US" dirty="0" smtClean="0"/>
              <a:t>Between text</a:t>
            </a:r>
          </a:p>
          <a:p>
            <a:pPr lvl="2"/>
            <a:r>
              <a:rPr lang="en-US" dirty="0" smtClean="0"/>
              <a:t>Keyword-based IR</a:t>
            </a:r>
            <a:endParaRPr lang="en-US" dirty="0"/>
          </a:p>
          <a:p>
            <a:pPr lvl="2"/>
            <a:r>
              <a:rPr lang="en-US" dirty="0" smtClean="0"/>
              <a:t>Lexical matching method</a:t>
            </a:r>
          </a:p>
          <a:p>
            <a:pPr lvl="2"/>
            <a:r>
              <a:rPr lang="en-US" dirty="0" smtClean="0"/>
              <a:t>String-based (edit distance, etc.)</a:t>
            </a:r>
          </a:p>
          <a:p>
            <a:pPr lvl="1"/>
            <a:r>
              <a:rPr lang="en-US" dirty="0" smtClean="0"/>
              <a:t>Between words</a:t>
            </a:r>
          </a:p>
          <a:p>
            <a:pPr lvl="2"/>
            <a:r>
              <a:rPr lang="en-US" dirty="0" smtClean="0"/>
              <a:t>“distributional similarity”</a:t>
            </a:r>
          </a:p>
          <a:p>
            <a:pPr lvl="2"/>
            <a:r>
              <a:rPr lang="en-US" dirty="0" smtClean="0"/>
              <a:t>“relatedness”</a:t>
            </a:r>
          </a:p>
          <a:p>
            <a:endParaRPr lang="en-US" dirty="0" smtClean="0"/>
          </a:p>
          <a:p>
            <a:r>
              <a:rPr lang="en-US" dirty="0" smtClean="0"/>
              <a:t>Semantic:</a:t>
            </a:r>
          </a:p>
          <a:p>
            <a:pPr lvl="1"/>
            <a:r>
              <a:rPr lang="en-US" dirty="0" smtClean="0"/>
              <a:t>Between two words</a:t>
            </a:r>
            <a:endParaRPr lang="en-US" dirty="0"/>
          </a:p>
          <a:p>
            <a:pPr lvl="1"/>
            <a:r>
              <a:rPr lang="en-US" dirty="0" smtClean="0"/>
              <a:t>Between two concepts</a:t>
            </a:r>
          </a:p>
          <a:p>
            <a:pPr lvl="1"/>
            <a:r>
              <a:rPr lang="en-US" dirty="0" smtClean="0"/>
              <a:t>Between two short texts</a:t>
            </a:r>
            <a:br>
              <a:rPr lang="en-US" dirty="0" smtClean="0"/>
            </a:br>
            <a:r>
              <a:rPr lang="en-US" dirty="0" smtClean="0"/>
              <a:t>(the derivation of a text-to-text measure of similarity starting from a word-based semantic similarity may not be straightforward)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9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Variations:</a:t>
            </a:r>
          </a:p>
          <a:p>
            <a:pPr lvl="1"/>
            <a:r>
              <a:rPr lang="en-US" dirty="0" smtClean="0"/>
              <a:t>Using the stemmed words instead of the original words</a:t>
            </a:r>
          </a:p>
          <a:p>
            <a:pPr lvl="1"/>
            <a:r>
              <a:rPr lang="en-US" dirty="0" smtClean="0"/>
              <a:t>Two words can be matched if they are synonyms according to </a:t>
            </a:r>
            <a:r>
              <a:rPr lang="en-US" dirty="0" err="1" smtClean="0"/>
              <a:t>WordNet</a:t>
            </a:r>
            <a:endParaRPr lang="en-US" dirty="0" smtClean="0"/>
          </a:p>
          <a:p>
            <a:pPr lvl="1"/>
            <a:r>
              <a:rPr lang="en-US" dirty="0" smtClean="0"/>
              <a:t>Frequency can be introduced to form a vector of (word, </a:t>
            </a:r>
            <a:r>
              <a:rPr lang="en-US" dirty="0" err="1" smtClean="0"/>
              <a:t>freq</a:t>
            </a:r>
            <a:r>
              <a:rPr lang="en-US" dirty="0" smtClean="0"/>
              <a:t>) pairs instead of set of words</a:t>
            </a:r>
          </a:p>
          <a:p>
            <a:pPr lvl="2"/>
            <a:r>
              <a:rPr lang="en-US" dirty="0" smtClean="0"/>
              <a:t>67 diff </a:t>
            </a:r>
            <a:r>
              <a:rPr lang="en-US" dirty="0" err="1" smtClean="0"/>
              <a:t>sim</a:t>
            </a:r>
            <a:r>
              <a:rPr lang="en-US" dirty="0" smtClean="0"/>
              <a:t> measures (McGill 1979)</a:t>
            </a:r>
          </a:p>
          <a:p>
            <a:pPr lvl="1"/>
            <a:r>
              <a:rPr lang="en-US" dirty="0" smtClean="0"/>
              <a:t>Meadow </a:t>
            </a:r>
            <a:r>
              <a:rPr lang="en-US" dirty="0"/>
              <a:t>et al. 2000, Salton 7 </a:t>
            </a:r>
            <a:r>
              <a:rPr lang="en-US" dirty="0" err="1"/>
              <a:t>Lesk</a:t>
            </a:r>
            <a:r>
              <a:rPr lang="en-US" dirty="0"/>
              <a:t> 1971, Corley &amp; </a:t>
            </a:r>
            <a:r>
              <a:rPr lang="en-US" dirty="0" smtClean="0"/>
              <a:t>Mihalcea2005</a:t>
            </a:r>
            <a:endParaRPr lang="en-US" dirty="0"/>
          </a:p>
          <a:p>
            <a:r>
              <a:rPr lang="en-US" dirty="0" smtClean="0"/>
              <a:t>Quality </a:t>
            </a:r>
            <a:r>
              <a:rPr lang="en-US" dirty="0"/>
              <a:t>is unreliable: </a:t>
            </a:r>
            <a:r>
              <a:rPr lang="en-US" dirty="0" err="1"/>
              <a:t>Sahami</a:t>
            </a:r>
            <a:r>
              <a:rPr lang="en-US" dirty="0"/>
              <a:t> &amp; </a:t>
            </a:r>
            <a:r>
              <a:rPr lang="en-US" dirty="0" err="1"/>
              <a:t>Heilman</a:t>
            </a:r>
            <a:r>
              <a:rPr lang="en-US" dirty="0"/>
              <a:t> 2006, A web-based </a:t>
            </a:r>
            <a:r>
              <a:rPr lang="en-US" dirty="0" smtClean="0"/>
              <a:t>kernel function </a:t>
            </a:r>
            <a:r>
              <a:rPr lang="en-US" dirty="0"/>
              <a:t>for measuring the similarity of short text snippets.</a:t>
            </a:r>
          </a:p>
        </p:txBody>
      </p:sp>
    </p:spTree>
    <p:extLst>
      <p:ext uri="{BB962C8B-B14F-4D97-AF65-F5344CB8AC3E}">
        <p14:creationId xmlns:p14="http://schemas.microsoft.com/office/powerpoint/2010/main" val="340307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Deficiencies of Surface Matching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Term based: if terms are missing or mismatched, then </a:t>
            </a:r>
            <a:r>
              <a:rPr lang="en-US" altLang="zh-CN" b="1" dirty="0" smtClean="0"/>
              <a:t>zero</a:t>
            </a:r>
            <a:r>
              <a:rPr lang="en-US" altLang="zh-CN" dirty="0" smtClean="0"/>
              <a:t> similarity</a:t>
            </a:r>
          </a:p>
          <a:p>
            <a:pPr lvl="1"/>
            <a:r>
              <a:rPr lang="en-US" altLang="zh-CN" dirty="0" smtClean="0"/>
              <a:t>E.g. UAE vs. United Arab Emirates</a:t>
            </a:r>
          </a:p>
          <a:p>
            <a:r>
              <a:rPr lang="en-US" altLang="zh-CN" dirty="0" smtClean="0"/>
              <a:t>Context are missing in short text</a:t>
            </a:r>
          </a:p>
          <a:p>
            <a:pPr lvl="1"/>
            <a:r>
              <a:rPr lang="en-US" altLang="zh-CN" dirty="0" smtClean="0"/>
              <a:t>E.g. Apple pie vs. Apple computers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80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Similarity</a:t>
            </a:r>
            <a:br>
              <a:rPr lang="en-US" dirty="0" smtClean="0"/>
            </a:br>
            <a:r>
              <a:rPr lang="en-US" dirty="0">
                <a:solidFill>
                  <a:srgbClr val="FF0000"/>
                </a:solidFill>
              </a:rPr>
              <a:t>[Islam ‘08]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</a:p>
          <a:p>
            <a:r>
              <a:rPr lang="en-US" dirty="0" smtClean="0"/>
              <a:t>Take the weighted sum of three modified/normalized LCS</a:t>
            </a:r>
          </a:p>
          <a:p>
            <a:pPr lvl="1"/>
            <a:r>
              <a:rPr lang="en-US" dirty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dirty="0" err="1" smtClean="0"/>
              <a:t>len</a:t>
            </a:r>
            <a:r>
              <a:rPr lang="en-US" dirty="0" smtClean="0"/>
              <a:t>(LCS(s1, s2))</a:t>
            </a:r>
            <a:r>
              <a:rPr lang="en-US" baseline="30000" dirty="0" smtClean="0"/>
              <a:t>2</a:t>
            </a:r>
            <a:r>
              <a:rPr lang="en-US" dirty="0" smtClean="0"/>
              <a:t>/(</a:t>
            </a:r>
            <a:r>
              <a:rPr lang="en-US" dirty="0" err="1" smtClean="0"/>
              <a:t>len</a:t>
            </a:r>
            <a:r>
              <a:rPr lang="en-US" dirty="0" smtClean="0"/>
              <a:t>(s1) x </a:t>
            </a:r>
            <a:r>
              <a:rPr lang="en-US" dirty="0" err="1" smtClean="0"/>
              <a:t>len</a:t>
            </a:r>
            <a:r>
              <a:rPr lang="en-US" dirty="0" smtClean="0"/>
              <a:t>(s2))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len</a:t>
            </a:r>
            <a:r>
              <a:rPr lang="en-US" dirty="0" smtClean="0"/>
              <a:t>(MCLCS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dirty="0"/>
              <a:t>s1, s2))</a:t>
            </a:r>
            <a:r>
              <a:rPr lang="en-US" baseline="30000" dirty="0"/>
              <a:t>2</a:t>
            </a:r>
            <a:r>
              <a:rPr lang="en-US" dirty="0"/>
              <a:t>/(</a:t>
            </a:r>
            <a:r>
              <a:rPr lang="en-US" dirty="0" err="1"/>
              <a:t>len</a:t>
            </a:r>
            <a:r>
              <a:rPr lang="en-US" dirty="0"/>
              <a:t>(s1) x </a:t>
            </a:r>
            <a:r>
              <a:rPr lang="en-US" dirty="0" err="1"/>
              <a:t>len</a:t>
            </a:r>
            <a:r>
              <a:rPr lang="en-US" dirty="0"/>
              <a:t>(s2))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len</a:t>
            </a:r>
            <a:r>
              <a:rPr lang="en-US" dirty="0" smtClean="0"/>
              <a:t>(</a:t>
            </a:r>
            <a:r>
              <a:rPr lang="en-US" dirty="0" err="1" smtClean="0"/>
              <a:t>MCLCS</a:t>
            </a:r>
            <a:r>
              <a:rPr lang="en-US" baseline="-25000" dirty="0" err="1" smtClean="0"/>
              <a:t>n</a:t>
            </a:r>
            <a:r>
              <a:rPr lang="en-US" dirty="0" smtClean="0"/>
              <a:t>(</a:t>
            </a:r>
            <a:r>
              <a:rPr lang="en-US" dirty="0"/>
              <a:t>s1, s2))</a:t>
            </a:r>
            <a:r>
              <a:rPr lang="en-US" baseline="30000" dirty="0"/>
              <a:t>2</a:t>
            </a:r>
            <a:r>
              <a:rPr lang="en-US" dirty="0"/>
              <a:t>/(</a:t>
            </a:r>
            <a:r>
              <a:rPr lang="en-US" dirty="0" err="1"/>
              <a:t>len</a:t>
            </a:r>
            <a:r>
              <a:rPr lang="en-US" dirty="0"/>
              <a:t>(s1) x </a:t>
            </a:r>
            <a:r>
              <a:rPr lang="en-US" dirty="0" err="1"/>
              <a:t>len</a:t>
            </a:r>
            <a:r>
              <a:rPr lang="en-US" dirty="0"/>
              <a:t>(s2)</a:t>
            </a:r>
            <a:r>
              <a:rPr lang="en-US" dirty="0" smtClean="0"/>
              <a:t>)</a:t>
            </a:r>
          </a:p>
          <a:p>
            <a:r>
              <a:rPr lang="en-US" dirty="0" smtClean="0"/>
              <a:t>MCLCS</a:t>
            </a:r>
            <a:r>
              <a:rPr lang="en-US" baseline="-25000" dirty="0" smtClean="0"/>
              <a:t>1</a:t>
            </a:r>
            <a:r>
              <a:rPr lang="en-US" dirty="0" smtClean="0"/>
              <a:t> starts matching from 1</a:t>
            </a:r>
            <a:r>
              <a:rPr lang="en-US" baseline="30000" dirty="0" smtClean="0"/>
              <a:t>st</a:t>
            </a:r>
            <a:r>
              <a:rPr lang="en-US" dirty="0" smtClean="0"/>
              <a:t> char</a:t>
            </a:r>
          </a:p>
          <a:p>
            <a:r>
              <a:rPr lang="en-US" dirty="0" err="1" smtClean="0"/>
              <a:t>MCLCS</a:t>
            </a:r>
            <a:r>
              <a:rPr lang="en-US" baseline="-25000" dirty="0" err="1" smtClean="0"/>
              <a:t>n</a:t>
            </a:r>
            <a:r>
              <a:rPr lang="en-US" dirty="0" smtClean="0"/>
              <a:t> starts matching from any char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5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 Order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two texts P and R: put the d common words into two lists, X and Y, preserving their order in the texts.</a:t>
            </a:r>
          </a:p>
          <a:p>
            <a:r>
              <a:rPr lang="en-US" dirty="0" smtClean="0"/>
              <a:t>Common word order </a:t>
            </a:r>
            <a:r>
              <a:rPr lang="en-US" dirty="0" err="1" smtClean="0"/>
              <a:t>sim</a:t>
            </a:r>
            <a:r>
              <a:rPr lang="en-US" dirty="0" smtClean="0"/>
              <a:t> is: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and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are index number (position) in the X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737684"/>
              </p:ext>
            </p:extLst>
          </p:nvPr>
        </p:nvGraphicFramePr>
        <p:xfrm>
          <a:off x="2197100" y="3808413"/>
          <a:ext cx="554831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3" imgW="2540000" imgH="469900" progId="Equation.3">
                  <p:embed/>
                </p:oleObj>
              </mc:Choice>
              <mc:Fallback>
                <p:oleObj name="Equation" r:id="rId3" imgW="2540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7100" y="3808413"/>
                        <a:ext cx="5548313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02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Extended Word Order Similarity (Li et al. 2006)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order vectors: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1 = {1, 2, 0, 0, 3, 4, 5, 6, 0}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2 = {2, 0, 1, 0, 4, 5, 3, 0, 6}</a:t>
            </a:r>
          </a:p>
          <a:p>
            <a:endParaRPr lang="en-US" dirty="0"/>
          </a:p>
          <a:p>
            <a:r>
              <a:rPr lang="en-US" dirty="0" smtClean="0"/>
              <a:t>Similarity: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572000"/>
            <a:ext cx="3429000" cy="10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98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vs. Counting Similarity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Binary Models</a:t>
            </a:r>
          </a:p>
          <a:p>
            <a:pPr lvl="1"/>
            <a:r>
              <a:rPr lang="en-US" altLang="zh-CN" dirty="0" err="1"/>
              <a:t>x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 = # of times </a:t>
            </a:r>
            <a:r>
              <a:rPr lang="en-US" altLang="zh-CN" dirty="0" err="1" smtClean="0"/>
              <a:t>i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word (n-gram) occurs in </a:t>
            </a:r>
            <a:r>
              <a:rPr lang="en-US" altLang="zh-CN" dirty="0" err="1" smtClean="0"/>
              <a:t>k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document</a:t>
            </a:r>
          </a:p>
          <a:p>
            <a:pPr lvl="1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 </a:t>
            </a:r>
            <a:r>
              <a:rPr lang="en-US" altLang="zh-CN" dirty="0"/>
              <a:t>= 1 if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ik</a:t>
            </a:r>
            <a:r>
              <a:rPr lang="en-US" altLang="zh-CN" dirty="0"/>
              <a:t> &gt; 0 and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ik</a:t>
            </a:r>
            <a:r>
              <a:rPr lang="en-US" altLang="zh-CN" dirty="0"/>
              <a:t> = 0 if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ik</a:t>
            </a:r>
            <a:r>
              <a:rPr lang="en-US" altLang="zh-CN" dirty="0"/>
              <a:t> = </a:t>
            </a:r>
            <a:r>
              <a:rPr lang="en-US" altLang="zh-CN" dirty="0" smtClean="0"/>
              <a:t>0</a:t>
            </a:r>
          </a:p>
          <a:p>
            <a:pPr lvl="1"/>
            <a:r>
              <a:rPr lang="en-US" altLang="zh-CN" dirty="0" smtClean="0"/>
              <a:t>Four different counts based on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ik</a:t>
            </a:r>
            <a:r>
              <a:rPr lang="en-US" altLang="zh-CN" dirty="0" smtClean="0"/>
              <a:t>:</a:t>
            </a:r>
          </a:p>
          <a:p>
            <a:pPr lvl="2"/>
            <a:r>
              <a:rPr lang="en-US" altLang="zh-CN" dirty="0" err="1"/>
              <a:t>a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both doc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and j</a:t>
            </a:r>
          </a:p>
          <a:p>
            <a:pPr lvl="2"/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one but not the other doc</a:t>
            </a:r>
          </a:p>
          <a:p>
            <a:pPr lvl="2"/>
            <a:r>
              <a:rPr lang="en-US" altLang="zh-CN" dirty="0" err="1"/>
              <a:t>d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: number of words occurred in neither doc</a:t>
            </a:r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1250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Similarity Models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Based on the previously defined a, b, c and d:</a:t>
            </a:r>
          </a:p>
          <a:p>
            <a:pPr lvl="1"/>
            <a:r>
              <a:rPr lang="en-US" altLang="zh-CN" dirty="0" smtClean="0"/>
              <a:t>Common:	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Ratio:			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Distinct:	</a:t>
            </a:r>
            <a:r>
              <a:rPr lang="en-US" altLang="zh-CN" dirty="0"/>
              <a:t>	</a:t>
            </a:r>
            <a:r>
              <a:rPr lang="zh-CN" altLang="en-US" dirty="0" smtClean="0"/>
              <a:t>   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Ratio </a:t>
            </a:r>
            <a:r>
              <a:rPr lang="en-US" altLang="zh-CN" dirty="0"/>
              <a:t>and Common </a:t>
            </a:r>
            <a:r>
              <a:rPr lang="en-US" altLang="zh-CN" dirty="0" smtClean="0"/>
              <a:t>better than distinct, and approaches </a:t>
            </a:r>
            <a:r>
              <a:rPr lang="en-US" altLang="zh-CN" dirty="0"/>
              <a:t>best correlation (similarity) of 0.5 at </a:t>
            </a:r>
            <a:r>
              <a:rPr lang="en-US" altLang="zh-CN" dirty="0" smtClean="0"/>
              <a:t>7-gram/8-gram</a:t>
            </a:r>
          </a:p>
          <a:p>
            <a:r>
              <a:rPr lang="en-US" altLang="zh-CN" dirty="0" smtClean="0"/>
              <a:t>Common appears to have better precision at high similarity, but low recall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81200"/>
            <a:ext cx="2805167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67000"/>
            <a:ext cx="2209800" cy="564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3429000"/>
            <a:ext cx="26003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Counting Similarity Models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Four symmetric models [</a:t>
            </a:r>
            <a:r>
              <a:rPr lang="en-US" altLang="zh-CN" dirty="0" err="1" smtClean="0"/>
              <a:t>Rorvig</a:t>
            </a:r>
            <a:r>
              <a:rPr lang="en-US" altLang="zh-CN" dirty="0" smtClean="0"/>
              <a:t> ‘99]:</a:t>
            </a:r>
          </a:p>
          <a:p>
            <a:pPr lvl="1"/>
            <a:r>
              <a:rPr lang="en-US" altLang="zh-CN" dirty="0" smtClean="0"/>
              <a:t>Correlation (Dice)</a:t>
            </a:r>
          </a:p>
          <a:p>
            <a:pPr lvl="1"/>
            <a:r>
              <a:rPr lang="en-US" altLang="zh-CN" dirty="0" err="1" smtClean="0"/>
              <a:t>Jaccard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Cosine</a:t>
            </a:r>
          </a:p>
          <a:p>
            <a:pPr lvl="1"/>
            <a:r>
              <a:rPr lang="en-US" altLang="zh-CN" dirty="0" smtClean="0"/>
              <a:t>Overlap</a:t>
            </a:r>
          </a:p>
          <a:p>
            <a:r>
              <a:rPr lang="en-US" altLang="zh-CN" dirty="0" smtClean="0"/>
              <a:t>Performs about the same: approaches max similar at 4-gram and above</a:t>
            </a:r>
          </a:p>
          <a:p>
            <a:r>
              <a:rPr lang="en-US" altLang="zh-CN" dirty="0" smtClean="0"/>
              <a:t>But in general </a:t>
            </a:r>
            <a:r>
              <a:rPr lang="en-US" altLang="zh-CN" b="1" dirty="0" smtClean="0"/>
              <a:t>not as good as </a:t>
            </a:r>
            <a:r>
              <a:rPr lang="en-US" altLang="zh-CN" dirty="0" smtClean="0"/>
              <a:t>the binary models!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76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Give </a:t>
            </a:r>
            <a:r>
              <a:rPr lang="en-US" dirty="0"/>
              <a:t>a higher weight to a semantic matching </a:t>
            </a:r>
            <a:r>
              <a:rPr lang="en-US" dirty="0" smtClean="0"/>
              <a:t>identified between </a:t>
            </a:r>
            <a:r>
              <a:rPr lang="en-US" dirty="0"/>
              <a:t>two specific words (e.g. </a:t>
            </a:r>
            <a:r>
              <a:rPr lang="en-US" i="1" dirty="0"/>
              <a:t>collie </a:t>
            </a:r>
            <a:r>
              <a:rPr lang="en-US" dirty="0"/>
              <a:t>and </a:t>
            </a:r>
            <a:r>
              <a:rPr lang="en-US" i="1" dirty="0"/>
              <a:t>sheepdog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Give </a:t>
            </a:r>
            <a:r>
              <a:rPr lang="en-US" dirty="0"/>
              <a:t>less importance to the similarity measured </a:t>
            </a:r>
            <a:r>
              <a:rPr lang="en-US" dirty="0" smtClean="0"/>
              <a:t>between generic </a:t>
            </a:r>
            <a:r>
              <a:rPr lang="en-US" dirty="0"/>
              <a:t>concepts (e.g. </a:t>
            </a:r>
            <a:r>
              <a:rPr lang="en-US" i="1" dirty="0"/>
              <a:t>get </a:t>
            </a:r>
            <a:r>
              <a:rPr lang="en-US" dirty="0"/>
              <a:t>and </a:t>
            </a:r>
            <a:r>
              <a:rPr lang="en-US" i="1" dirty="0"/>
              <a:t>become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Specificity: can be measured by a word’s depth in the semantic hierarchy</a:t>
            </a:r>
          </a:p>
          <a:p>
            <a:endParaRPr lang="en-US" dirty="0"/>
          </a:p>
          <a:p>
            <a:r>
              <a:rPr lang="en-US" dirty="0" smtClean="0"/>
              <a:t>[</a:t>
            </a:r>
            <a:r>
              <a:rPr lang="en-US" dirty="0" err="1" smtClean="0"/>
              <a:t>Mihalcea</a:t>
            </a:r>
            <a:r>
              <a:rPr lang="en-US" dirty="0" smtClean="0"/>
              <a:t> et al.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 of Two Texts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186737" cy="337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52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Word-to-Word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Corpus-based Measures</a:t>
            </a:r>
          </a:p>
          <a:p>
            <a:pPr lvl="1"/>
            <a:r>
              <a:rPr lang="en-US" dirty="0" smtClean="0"/>
              <a:t>Mutual Info (Dagon, et al. 1993, 1999)</a:t>
            </a:r>
          </a:p>
          <a:p>
            <a:pPr lvl="2"/>
            <a:r>
              <a:rPr lang="en-US" dirty="0" smtClean="0"/>
              <a:t>Infer  prob. Of co-occurrence which doesn’t exist.</a:t>
            </a:r>
          </a:p>
          <a:p>
            <a:pPr lvl="1"/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</a:t>
            </a:r>
            <a:r>
              <a:rPr lang="en-US" dirty="0" smtClean="0"/>
              <a:t>information (PMI) </a:t>
            </a:r>
            <a:r>
              <a:rPr lang="en-US" dirty="0"/>
              <a:t>(</a:t>
            </a:r>
            <a:r>
              <a:rPr lang="en-US" dirty="0" err="1"/>
              <a:t>Turney</a:t>
            </a:r>
            <a:r>
              <a:rPr lang="en-US" dirty="0"/>
              <a:t> </a:t>
            </a:r>
            <a:r>
              <a:rPr lang="en-US" dirty="0" smtClean="0"/>
              <a:t>2001) 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co-occurrence PMI (Islam ‘08)</a:t>
            </a:r>
          </a:p>
          <a:p>
            <a:pPr lvl="1"/>
            <a:r>
              <a:rPr lang="en-US" dirty="0" smtClean="0"/>
              <a:t>latent semantic analysis (LSA) </a:t>
            </a:r>
            <a:r>
              <a:rPr lang="en-US" dirty="0"/>
              <a:t>(</a:t>
            </a:r>
            <a:r>
              <a:rPr lang="en-US" dirty="0" err="1"/>
              <a:t>Landauer</a:t>
            </a:r>
            <a:r>
              <a:rPr lang="en-US" dirty="0"/>
              <a:t>, Foltz, &amp; </a:t>
            </a:r>
            <a:r>
              <a:rPr lang="en-US" dirty="0" err="1"/>
              <a:t>Laham</a:t>
            </a:r>
            <a:r>
              <a:rPr lang="en-US" dirty="0"/>
              <a:t> 1998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HAL (Burgess et al. 1998)</a:t>
            </a:r>
          </a:p>
          <a:p>
            <a:pPr lvl="1"/>
            <a:r>
              <a:rPr lang="en-US" dirty="0" smtClean="0"/>
              <a:t>Distributional similarity measures (Lillian Lee 1999): relatedness, not semantic similarity.</a:t>
            </a:r>
          </a:p>
          <a:p>
            <a:pPr lvl="1"/>
            <a:r>
              <a:rPr lang="en-US" dirty="0" smtClean="0"/>
              <a:t>Estimate word co-occurrences for semantic similarity between words (Terra et al. 2003)</a:t>
            </a:r>
          </a:p>
          <a:p>
            <a:pPr lvl="1"/>
            <a:r>
              <a:rPr lang="en-US" dirty="0"/>
              <a:t>Ruiz-</a:t>
            </a:r>
            <a:r>
              <a:rPr lang="en-US" dirty="0" err="1"/>
              <a:t>Casado</a:t>
            </a:r>
            <a:r>
              <a:rPr lang="en-US" dirty="0"/>
              <a:t> et al. (2005) </a:t>
            </a:r>
            <a:r>
              <a:rPr lang="en-US" dirty="0" smtClean="0"/>
              <a:t> - replace w1 in </a:t>
            </a:r>
            <a:r>
              <a:rPr lang="en-US" dirty="0" err="1" smtClean="0"/>
              <a:t>google</a:t>
            </a:r>
            <a:r>
              <a:rPr lang="en-US" dirty="0" smtClean="0"/>
              <a:t> snippets with w2 and search for the snippets again.</a:t>
            </a:r>
          </a:p>
          <a:p>
            <a:pPr lvl="1"/>
            <a:r>
              <a:rPr lang="en-US" dirty="0" smtClean="0"/>
              <a:t>Consider temporal patterns - TSA (</a:t>
            </a:r>
            <a:r>
              <a:rPr lang="en-US" dirty="0" err="1" smtClean="0"/>
              <a:t>Radinsky</a:t>
            </a:r>
            <a:r>
              <a:rPr lang="en-US" dirty="0" smtClean="0"/>
              <a:t> et al. 2010)</a:t>
            </a:r>
          </a:p>
        </p:txBody>
      </p:sp>
    </p:spTree>
    <p:extLst>
      <p:ext uri="{BB962C8B-B14F-4D97-AF65-F5344CB8AC3E}">
        <p14:creationId xmlns:p14="http://schemas.microsoft.com/office/powerpoint/2010/main" val="417244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Linguistic Features 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Hatzivassiloglou</a:t>
            </a:r>
            <a:r>
              <a:rPr lang="en-US" dirty="0"/>
              <a:t> </a:t>
            </a:r>
            <a:r>
              <a:rPr lang="en-US" dirty="0" smtClean="0"/>
              <a:t>‘99]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similarity metric between short textual units based on multiple linguistic features</a:t>
            </a:r>
          </a:p>
          <a:p>
            <a:r>
              <a:rPr lang="en-US" dirty="0" smtClean="0"/>
              <a:t>A more restricted definition of text similarity than conventional document similarity</a:t>
            </a:r>
          </a:p>
          <a:p>
            <a:r>
              <a:rPr lang="en-US" dirty="0" smtClean="0"/>
              <a:t>Results show effectiveness in identifying closeness between short 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By Linguistic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of semantic similarity</a:t>
            </a:r>
          </a:p>
          <a:p>
            <a:r>
              <a:rPr lang="en-US" dirty="0" smtClean="0"/>
              <a:t>Two short texts are similar if:</a:t>
            </a:r>
          </a:p>
          <a:p>
            <a:pPr lvl="1"/>
            <a:r>
              <a:rPr lang="en-US" dirty="0" smtClean="0"/>
              <a:t>They share common concepts/actor/object/action</a:t>
            </a:r>
          </a:p>
          <a:p>
            <a:pPr lvl="1"/>
            <a:r>
              <a:rPr lang="en-US" dirty="0" smtClean="0"/>
              <a:t>Common actor/object must perform/be subjected to the same action</a:t>
            </a:r>
          </a:p>
          <a:p>
            <a:r>
              <a:rPr lang="en-US" dirty="0" smtClean="0"/>
              <a:t>Note “action” is quite important here</a:t>
            </a:r>
          </a:p>
          <a:p>
            <a:r>
              <a:rPr lang="en-US" dirty="0" smtClean="0"/>
              <a:t>This is a more </a:t>
            </a:r>
            <a:r>
              <a:rPr lang="en-US" i="1" dirty="0" smtClean="0"/>
              <a:t>restrictive</a:t>
            </a:r>
            <a:r>
              <a:rPr lang="en-US" dirty="0" smtClean="0"/>
              <a:t> way of defining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4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feature vector over </a:t>
            </a:r>
            <a:r>
              <a:rPr lang="en-US" i="1" dirty="0" smtClean="0"/>
              <a:t>a pair of texts</a:t>
            </a:r>
          </a:p>
          <a:p>
            <a:r>
              <a:rPr lang="en-US" dirty="0" smtClean="0"/>
              <a:t>Features are either:</a:t>
            </a:r>
          </a:p>
          <a:p>
            <a:pPr lvl="1"/>
            <a:r>
              <a:rPr lang="en-US" dirty="0" smtClean="0"/>
              <a:t>Primitive Features</a:t>
            </a:r>
          </a:p>
          <a:p>
            <a:pPr lvl="1"/>
            <a:r>
              <a:rPr lang="en-US" dirty="0" smtClean="0"/>
              <a:t>Composite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705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co-occurrence</a:t>
            </a:r>
          </a:p>
          <a:p>
            <a:r>
              <a:rPr lang="en-US" dirty="0"/>
              <a:t>Matching noun phrase</a:t>
            </a:r>
          </a:p>
          <a:p>
            <a:r>
              <a:rPr lang="en-US" dirty="0" err="1"/>
              <a:t>Wordnet</a:t>
            </a:r>
            <a:r>
              <a:rPr lang="en-US" dirty="0"/>
              <a:t> Synonyms</a:t>
            </a:r>
          </a:p>
          <a:p>
            <a:r>
              <a:rPr lang="en-US" dirty="0"/>
              <a:t>Common verb classes</a:t>
            </a:r>
          </a:p>
          <a:p>
            <a:r>
              <a:rPr lang="en-US" dirty="0"/>
              <a:t>Common proper nouns</a:t>
            </a:r>
          </a:p>
          <a:p>
            <a:r>
              <a:rPr lang="en-US" dirty="0" smtClean="0"/>
              <a:t>Normalization: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len</a:t>
            </a:r>
            <a:r>
              <a:rPr lang="en-US" dirty="0" smtClean="0"/>
              <a:t>(A) * </a:t>
            </a:r>
            <a:r>
              <a:rPr lang="en-US" dirty="0" err="1" smtClean="0"/>
              <a:t>len</a:t>
            </a:r>
            <a:r>
              <a:rPr lang="en-US" dirty="0" smtClean="0"/>
              <a:t>(B))</a:t>
            </a:r>
          </a:p>
          <a:p>
            <a:pPr lvl="1"/>
            <a:r>
              <a:rPr lang="en-US" dirty="0" err="1" smtClean="0"/>
              <a:t>Feature_value</a:t>
            </a:r>
            <a:r>
              <a:rPr lang="en-US" dirty="0" smtClean="0"/>
              <a:t>/log(# of texts/# texts containing the feature) </a:t>
            </a:r>
            <a:r>
              <a:rPr lang="en-US" dirty="0" smtClean="0">
                <a:sym typeface="Wingdings"/>
              </a:rPr>
              <a:t> similar to IDF in TF*IDF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Two pairs of primitive features preserves ordering</a:t>
            </a:r>
          </a:p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Two pairs of primitive features occur within distance in text</a:t>
            </a:r>
          </a:p>
          <a:p>
            <a:r>
              <a:rPr lang="en-US" dirty="0" smtClean="0"/>
              <a:t>Primitive</a:t>
            </a:r>
          </a:p>
          <a:p>
            <a:pPr lvl="1"/>
            <a:r>
              <a:rPr lang="en-US" dirty="0" smtClean="0"/>
              <a:t>Only certain specific primitive feature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Web-based Similarity Kernel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Sahami</a:t>
            </a:r>
            <a:r>
              <a:rPr lang="en-US" dirty="0">
                <a:solidFill>
                  <a:srgbClr val="FF0000"/>
                </a:solidFill>
              </a:rPr>
              <a:t> &amp; </a:t>
            </a:r>
            <a:r>
              <a:rPr lang="en-US" dirty="0" err="1">
                <a:solidFill>
                  <a:srgbClr val="FF0000"/>
                </a:solidFill>
              </a:rPr>
              <a:t>Heilman</a:t>
            </a:r>
            <a:r>
              <a:rPr lang="en-US" dirty="0">
                <a:solidFill>
                  <a:srgbClr val="FF0000"/>
                </a:solidFill>
              </a:rPr>
              <a:t> 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Similarity is inner-product of the expanded vector representation:</a:t>
                </a:r>
                <a:br>
                  <a:rPr lang="en-US" dirty="0" smtClean="0"/>
                </a:br>
                <a:r>
                  <a:rPr lang="en-US" i="1" dirty="0">
                    <a:latin typeface="Cambria Math"/>
                  </a:rPr>
                  <a:t/>
                </a:r>
                <a:br>
                  <a:rPr lang="en-US" i="1" dirty="0">
                    <a:latin typeface="Cambria Math"/>
                  </a:rPr>
                </a:b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𝑆𝑖𝑚</m:t>
                    </m:r>
                    <m:r>
                      <a:rPr lang="en-US" i="1" dirty="0" smtClean="0">
                        <a:latin typeface="Cambria Math"/>
                      </a:rPr>
                      <m:t> (</m:t>
                    </m:r>
                    <m:r>
                      <a:rPr lang="en-US" i="1" dirty="0" err="1" smtClean="0">
                        <a:latin typeface="Cambria Math"/>
                      </a:rPr>
                      <m:t>𝑞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) = </m:t>
                    </m:r>
                    <m:r>
                      <a:rPr lang="en-US" i="1" dirty="0" smtClean="0">
                        <a:latin typeface="Cambria Math"/>
                      </a:rPr>
                      <m:t>𝑄𝐸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𝑞</m:t>
                    </m:r>
                    <m:r>
                      <a:rPr lang="en-US" i="1" dirty="0">
                        <a:latin typeface="Cambria Math"/>
                      </a:rPr>
                      <m:t>) · </m:t>
                    </m:r>
                    <m:r>
                      <a:rPr lang="en-US" i="1" dirty="0">
                        <a:latin typeface="Cambria Math"/>
                      </a:rPr>
                      <m:t>𝑄𝐸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: the top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documents returned by search engine for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For each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, construct vector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each element is the weighted score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of term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𝑄𝐸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)/|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  <a:blipFill rotWithShape="1">
                <a:blip r:embed="rId2"/>
                <a:stretch>
                  <a:fillRect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" y="4290767"/>
                <a:ext cx="1690784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term frequency </a:t>
                </a:r>
                <a:br>
                  <a:rPr lang="en-US" dirty="0" smtClean="0"/>
                </a:br>
                <a:r>
                  <a:rPr lang="en-US" dirty="0" smtClean="0"/>
                  <a:t>of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in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90767"/>
                <a:ext cx="1690784" cy="668645"/>
              </a:xfrm>
              <a:prstGeom prst="rect">
                <a:avLst/>
              </a:prstGeom>
              <a:blipFill rotWithShape="1">
                <a:blip r:embed="rId3"/>
                <a:stretch>
                  <a:fillRect l="-2888" t="-4545" r="-216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4114800" y="4120299"/>
            <a:ext cx="533400" cy="50479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3"/>
          </p:cNvCxnSpPr>
          <p:nvPr/>
        </p:nvCxnSpPr>
        <p:spPr>
          <a:xfrm flipV="1">
            <a:off x="2362200" y="4551164"/>
            <a:ext cx="1830715" cy="7392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257800" y="4335731"/>
            <a:ext cx="533400" cy="50479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91200" y="4120299"/>
            <a:ext cx="1219200" cy="3939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22969" y="3774522"/>
                <a:ext cx="2196114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document frequency </a:t>
                </a:r>
                <a:br>
                  <a:rPr lang="en-US" dirty="0" smtClean="0"/>
                </a:br>
                <a:r>
                  <a:rPr lang="en-US" dirty="0" smtClean="0"/>
                  <a:t>of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69" y="3774522"/>
                <a:ext cx="2196114" cy="668645"/>
              </a:xfrm>
              <a:prstGeom prst="rect">
                <a:avLst/>
              </a:prstGeom>
              <a:blipFill rotWithShape="1">
                <a:blip r:embed="rId4"/>
                <a:stretch>
                  <a:fillRect l="-2222" t="-4545" r="-1667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63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en-US" sz="4000" dirty="0" smtClean="0">
                <a:latin typeface="+mj-lt"/>
              </a:rPr>
              <a:t>Web-relevance Similarity Measure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(</a:t>
            </a:r>
            <a:r>
              <a:rPr lang="en-US" sz="4000" dirty="0" err="1" smtClean="0">
                <a:solidFill>
                  <a:srgbClr val="FF0000"/>
                </a:solidFill>
                <a:latin typeface="+mj-lt"/>
              </a:rPr>
              <a:t>Yih</a:t>
            </a:r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 &amp; Meek 2007)</a:t>
            </a:r>
            <a:endParaRPr lang="en-US" sz="4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A keyword </a:t>
                </a:r>
                <a:r>
                  <a:rPr lang="en-US" dirty="0"/>
                  <a:t>extraction approach to term weighting,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Finding advertising </a:t>
                </a:r>
                <a:r>
                  <a:rPr lang="en-US" dirty="0"/>
                  <a:t>keywords on web pages. </a:t>
                </a:r>
                <a:r>
                  <a:rPr lang="en-US" dirty="0" smtClean="0"/>
                  <a:t>WWW ’06,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Yih</a:t>
                </a:r>
                <a:r>
                  <a:rPr lang="en-US" dirty="0">
                    <a:solidFill>
                      <a:srgbClr val="FF0000"/>
                    </a:solidFill>
                  </a:rPr>
                  <a:t>, Goodman, &amp; </a:t>
                </a:r>
                <a:r>
                  <a:rPr lang="en-US" dirty="0" err="1">
                    <a:solidFill>
                      <a:srgbClr val="FF0000"/>
                    </a:solidFill>
                  </a:rPr>
                  <a:t>Carvalho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Phrases up to length 5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Procedure:</a:t>
                </a:r>
              </a:p>
              <a:p>
                <a:pPr lvl="1"/>
                <a:r>
                  <a:rPr lang="en-US" dirty="0" smtClean="0"/>
                  <a:t>Construct a doc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 smtClean="0"/>
                  <a:t> by concatenating the title / short summary of each document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Construct a term vector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, where each element is the relevancy score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 determined by the keyword extraction approach</a:t>
                </a:r>
              </a:p>
              <a:p>
                <a:pPr lvl="1"/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𝑆𝑖𝑚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/>
                          </a:rPr>
                          <m:t>𝑞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 dirty="0" smtClean="0">
                        <a:latin typeface="Cambria Math"/>
                      </a:rPr>
                      <m:t>= </m:t>
                    </m:r>
                    <m:r>
                      <a:rPr lang="en-US" i="1" dirty="0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×</m:t>
                    </m:r>
                    <m:r>
                      <a:rPr lang="en-US" b="0" i="1" dirty="0" smtClean="0">
                        <a:latin typeface="Cambria Math"/>
                      </a:rPr>
                      <m:t>𝑄𝐸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65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LSA Similarity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 smtClean="0"/>
                  <a:t>Local weighting functions and global weighting functions</a:t>
                </a:r>
              </a:p>
              <a:p>
                <a:r>
                  <a:rPr lang="en-US" altLang="zh-CN" dirty="0" smtClean="0"/>
                  <a:t>Weighted </a:t>
                </a:r>
                <a:r>
                  <a:rPr lang="en-US" altLang="zh-CN" dirty="0"/>
                  <a:t>corpus representation W = [</a:t>
                </a:r>
                <a:r>
                  <a:rPr lang="en-US" altLang="zh-CN" dirty="0" err="1"/>
                  <a:t>w</a:t>
                </a:r>
                <a:r>
                  <a:rPr lang="en-US" altLang="zh-CN" baseline="-25000" dirty="0" err="1"/>
                  <a:t>ik</a:t>
                </a:r>
                <a:r>
                  <a:rPr lang="en-US" altLang="zh-CN" dirty="0" smtClean="0"/>
                  <a:t>]</a:t>
                </a:r>
              </a:p>
              <a:p>
                <a:r>
                  <a:rPr lang="en-US" altLang="zh-CN" dirty="0" smtClean="0"/>
                  <a:t>W is subjected to singular value decomposition:</a:t>
                </a:r>
              </a:p>
              <a:p>
                <a:pPr lvl="1"/>
                <a:r>
                  <a:rPr lang="en-US" altLang="zh-CN" dirty="0" smtClean="0"/>
                  <a:t>choose a dimensionality </a:t>
                </a:r>
                <a:r>
                  <a:rPr lang="en-US" altLang="zh-CN" dirty="0"/>
                  <a:t>d </a:t>
                </a:r>
                <a:r>
                  <a:rPr lang="en-US" altLang="zh-CN" dirty="0" smtClean="0"/>
                  <a:t>&lt;= m </a:t>
                </a:r>
                <a:r>
                  <a:rPr lang="en-US" altLang="zh-CN" dirty="0"/>
                  <a:t>for the subspace </a:t>
                </a:r>
                <a:r>
                  <a:rPr lang="en-US" altLang="zh-CN" dirty="0" smtClean="0"/>
                  <a:t>representation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find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n x d </a:t>
                </a:r>
                <a:r>
                  <a:rPr lang="en-US" altLang="zh-CN" dirty="0"/>
                  <a:t>orthonormal matrix U, the </a:t>
                </a:r>
                <a:r>
                  <a:rPr lang="en-US" altLang="zh-CN" dirty="0" smtClean="0"/>
                  <a:t>d x d diagonal </a:t>
                </a:r>
                <a:r>
                  <a:rPr lang="en-US" altLang="zh-CN" dirty="0"/>
                  <a:t>matrix D and the m </a:t>
                </a:r>
                <a:r>
                  <a:rPr lang="en-US" altLang="zh-CN" dirty="0" smtClean="0"/>
                  <a:t>x d </a:t>
                </a:r>
                <a:r>
                  <a:rPr lang="en-US" altLang="zh-CN" dirty="0"/>
                  <a:t>orthonormal </a:t>
                </a:r>
                <a:r>
                  <a:rPr lang="en-US" altLang="zh-CN" dirty="0" smtClean="0"/>
                  <a:t>matrix V </a:t>
                </a:r>
                <a:r>
                  <a:rPr lang="en-US" altLang="zh-CN" dirty="0"/>
                  <a:t>that minimize the squared difference </a:t>
                </a:r>
                <a14:m>
                  <m:oMath xmlns=""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𝑈𝐷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Varying the global weighting function is more significant</a:t>
                </a:r>
              </a:p>
              <a:p>
                <a:r>
                  <a:rPr lang="en-US" altLang="zh-CN" dirty="0" smtClean="0"/>
                  <a:t>Overall LSA achieves 0.6 correlation, close to humans.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69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STASIS </a:t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O’Shea </a:t>
            </a:r>
            <a:r>
              <a:rPr lang="fr-FR" altLang="zh-CN" dirty="0">
                <a:solidFill>
                  <a:srgbClr val="FF0000"/>
                </a:solidFill>
              </a:rPr>
              <a:t>’</a:t>
            </a:r>
            <a:r>
              <a:rPr lang="en-US" altLang="zh-CN" dirty="0">
                <a:solidFill>
                  <a:srgbClr val="FF0000"/>
                </a:solidFill>
              </a:rPr>
              <a:t>08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A hybrid method</a:t>
            </a:r>
          </a:p>
          <a:p>
            <a:pPr lvl="1"/>
            <a:r>
              <a:rPr lang="en-US" altLang="zh-CN" dirty="0" smtClean="0"/>
              <a:t>s(w1, w2) based on path length and depth of the two words in a lexical database (something like </a:t>
            </a:r>
            <a:r>
              <a:rPr lang="en-US" altLang="zh-CN" dirty="0" err="1" smtClean="0"/>
              <a:t>WordNet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S(T1, T2) combines word position info and word frequency info from a large corpus</a:t>
            </a:r>
          </a:p>
          <a:p>
            <a:r>
              <a:rPr lang="en-US" altLang="zh-CN" dirty="0"/>
              <a:t>Correlation with mean human ratings:</a:t>
            </a:r>
          </a:p>
          <a:p>
            <a:pPr lvl="1"/>
            <a:r>
              <a:rPr lang="en-US" altLang="zh-CN" dirty="0"/>
              <a:t>STASIS: 			0.816</a:t>
            </a:r>
          </a:p>
          <a:p>
            <a:pPr lvl="1"/>
            <a:r>
              <a:rPr lang="en-US" altLang="zh-CN" dirty="0"/>
              <a:t>LSA:					0.838</a:t>
            </a:r>
          </a:p>
          <a:p>
            <a:pPr lvl="1"/>
            <a:r>
              <a:rPr lang="en-US" altLang="zh-CN" dirty="0"/>
              <a:t>Average Human: 0.825</a:t>
            </a:r>
          </a:p>
          <a:p>
            <a:pPr lvl="1"/>
            <a:r>
              <a:rPr lang="en-US" altLang="zh-CN" dirty="0"/>
              <a:t>Worse Human: 	0.594</a:t>
            </a:r>
          </a:p>
          <a:p>
            <a:pPr lvl="1"/>
            <a:r>
              <a:rPr lang="en-US" altLang="zh-CN" dirty="0"/>
              <a:t>Best Human: 		0.921</a:t>
            </a:r>
            <a:endParaRPr lang="zh-CN" altLang="en-US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590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 in a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time-honored way: edge counting</a:t>
            </a:r>
          </a:p>
          <a:p>
            <a:pPr lvl="1"/>
            <a:r>
              <a:rPr lang="en-US" dirty="0" smtClean="0"/>
              <a:t>Measure the distance between the nodes corresponding to the items being compared.</a:t>
            </a:r>
          </a:p>
          <a:p>
            <a:pPr lvl="1"/>
            <a:r>
              <a:rPr lang="en-US" dirty="0" smtClean="0"/>
              <a:t>The shorter, the more similar.</a:t>
            </a:r>
          </a:p>
          <a:p>
            <a:pPr lvl="1"/>
            <a:r>
              <a:rPr lang="en-US" dirty="0" smtClean="0"/>
              <a:t>If there are &gt;1 paths, take the shortest one</a:t>
            </a:r>
          </a:p>
          <a:p>
            <a:pPr lvl="1"/>
            <a:endParaRPr lang="en-US" dirty="0"/>
          </a:p>
          <a:p>
            <a:r>
              <a:rPr lang="en-US" dirty="0" smtClean="0"/>
              <a:t>Problem: Varying link distance</a:t>
            </a:r>
          </a:p>
          <a:p>
            <a:pPr lvl="1"/>
            <a:r>
              <a:rPr lang="en-US" dirty="0" smtClean="0"/>
              <a:t>Links in the taxonomy represent uniform distance?</a:t>
            </a:r>
          </a:p>
          <a:p>
            <a:pPr lvl="1"/>
            <a:r>
              <a:rPr lang="en-US" dirty="0" smtClean="0"/>
              <a:t>Narrow distance: </a:t>
            </a:r>
            <a:br>
              <a:rPr lang="en-US" dirty="0" smtClean="0"/>
            </a:br>
            <a:r>
              <a:rPr lang="en-US" dirty="0" smtClean="0"/>
              <a:t>(Rabbit Ears is-A Television Antenna), (Safety Valve is-A Valve)</a:t>
            </a:r>
          </a:p>
          <a:p>
            <a:pPr lvl="1"/>
            <a:r>
              <a:rPr lang="en-US" dirty="0" smtClean="0"/>
              <a:t>Wide distance: </a:t>
            </a:r>
            <a:br>
              <a:rPr lang="en-US" dirty="0" smtClean="0"/>
            </a:br>
            <a:r>
              <a:rPr lang="en-US" dirty="0" smtClean="0"/>
              <a:t>(Phytoplankton is-A Living Thing), (Knitting Machine is-A Machine)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0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Word-to-Word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Knowledge-based Measures</a:t>
            </a:r>
          </a:p>
          <a:p>
            <a:pPr lvl="1"/>
            <a:r>
              <a:rPr lang="en-US" sz="2000" dirty="0" smtClean="0"/>
              <a:t>Overview: </a:t>
            </a:r>
            <a:r>
              <a:rPr lang="en-US" sz="2000" dirty="0" err="1"/>
              <a:t>Budanitsky</a:t>
            </a:r>
            <a:r>
              <a:rPr lang="en-US" sz="2000" dirty="0"/>
              <a:t> &amp; </a:t>
            </a:r>
            <a:r>
              <a:rPr lang="en-US" sz="2000" dirty="0" err="1"/>
              <a:t>Hirst</a:t>
            </a:r>
            <a:r>
              <a:rPr lang="en-US" sz="2000" dirty="0"/>
              <a:t> </a:t>
            </a:r>
            <a:r>
              <a:rPr lang="en-US" sz="2000" dirty="0" smtClean="0"/>
              <a:t>2001, “</a:t>
            </a:r>
            <a:r>
              <a:rPr lang="en-US" sz="2000" dirty="0"/>
              <a:t>Semantic distance in </a:t>
            </a:r>
            <a:r>
              <a:rPr lang="en-US" sz="2000" dirty="0" err="1" smtClean="0"/>
              <a:t>WordNet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err="1" smtClean="0"/>
              <a:t>Agirre</a:t>
            </a:r>
            <a:r>
              <a:rPr lang="en-US" sz="2000" dirty="0" smtClean="0"/>
              <a:t> 2009: </a:t>
            </a:r>
            <a:r>
              <a:rPr lang="en-US" sz="2000" dirty="0" err="1" smtClean="0"/>
              <a:t>Wordnet</a:t>
            </a:r>
            <a:r>
              <a:rPr lang="en-US" sz="2000" dirty="0" smtClean="0"/>
              <a:t> + Personalized </a:t>
            </a:r>
            <a:r>
              <a:rPr lang="en-US" sz="2000" dirty="0" err="1" smtClean="0"/>
              <a:t>Pagerank</a:t>
            </a:r>
            <a:endParaRPr lang="en-US" sz="2000" dirty="0" smtClean="0"/>
          </a:p>
          <a:p>
            <a:r>
              <a:rPr lang="en-US" sz="2400" dirty="0" smtClean="0"/>
              <a:t>Combined approach</a:t>
            </a:r>
          </a:p>
          <a:p>
            <a:pPr lvl="1"/>
            <a:r>
              <a:rPr lang="en-US" sz="2000" dirty="0" smtClean="0"/>
              <a:t>SVM of 4 methods combined. </a:t>
            </a:r>
            <a:r>
              <a:rPr lang="en-US" sz="2000" dirty="0"/>
              <a:t>(</a:t>
            </a:r>
            <a:r>
              <a:rPr lang="en-US" sz="2000" dirty="0" err="1"/>
              <a:t>Agirre</a:t>
            </a:r>
            <a:r>
              <a:rPr lang="en-US" sz="2000" dirty="0"/>
              <a:t> 2009) </a:t>
            </a:r>
            <a:endParaRPr lang="en-US" sz="2000" dirty="0" smtClean="0"/>
          </a:p>
          <a:p>
            <a:pPr lvl="1"/>
            <a:r>
              <a:rPr lang="en-US" sz="2000" dirty="0" err="1" smtClean="0"/>
              <a:t>Resnik</a:t>
            </a:r>
            <a:endParaRPr lang="en-US" sz="2000" dirty="0" smtClean="0"/>
          </a:p>
          <a:p>
            <a:pPr lvl="1"/>
            <a:r>
              <a:rPr lang="en-US" sz="2000" dirty="0" smtClean="0"/>
              <a:t>Lin</a:t>
            </a:r>
          </a:p>
        </p:txBody>
      </p:sp>
    </p:spTree>
    <p:extLst>
      <p:ext uri="{BB962C8B-B14F-4D97-AF65-F5344CB8AC3E}">
        <p14:creationId xmlns:p14="http://schemas.microsoft.com/office/powerpoint/2010/main" val="24746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Weighted Path Length + Depths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Tsatsaronis</a:t>
            </a:r>
            <a:r>
              <a:rPr lang="en-US" dirty="0" smtClean="0"/>
              <a:t> 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relatedness between a in sentence A and b in sentence B: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48000"/>
            <a:ext cx="4132072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3886200"/>
            <a:ext cx="3429000" cy="581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572000"/>
            <a:ext cx="3206376" cy="73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648200"/>
            <a:ext cx="36332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61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 </a:t>
            </a:r>
            <a:r>
              <a:rPr lang="en-US" dirty="0" err="1" smtClean="0"/>
              <a:t>Resnik</a:t>
            </a:r>
            <a:r>
              <a:rPr lang="en-US" dirty="0" smtClean="0"/>
              <a:t>, 1999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Measure similarity by </a:t>
            </a:r>
            <a:r>
              <a:rPr lang="en-US" i="1" dirty="0" smtClean="0"/>
              <a:t>information content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Combining a taxonomic structure with empirical probability estimates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Goal: disambiguation in NL: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(food handling and storage) procedures</a:t>
            </a:r>
            <a:br>
              <a:rPr lang="en-US" dirty="0" smtClean="0"/>
            </a:br>
            <a:r>
              <a:rPr lang="en-US" dirty="0" smtClean="0"/>
              <a:t>	(food handling) and (storage procedures)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0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key to the similarity of two concepts is the extent to which they share information</a:t>
            </a:r>
          </a:p>
          <a:p>
            <a:endParaRPr lang="en-US" dirty="0"/>
          </a:p>
          <a:p>
            <a:r>
              <a:rPr lang="en-US" dirty="0" smtClean="0"/>
              <a:t>Edge counting measures “shared information” indirectly.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8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𝑐</m:t>
                    </m:r>
                    <m:r>
                      <a:rPr lang="en-US" i="1" dirty="0" smtClean="0">
                        <a:latin typeface="Cambria Math"/>
                      </a:rPr>
                      <m:t>), </m:t>
                    </m:r>
                  </m:oMath>
                </a14:m>
                <a:r>
                  <a:rPr lang="en-US" dirty="0" smtClean="0"/>
                  <a:t>for any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, is the probability of encountering an instance of concept of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 smtClean="0"/>
                  <a:t> is monotonically non-decreasing as one moves up the taxonomy: 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isA</a:t>
                </a:r>
                <a:r>
                  <a:rPr lang="en-US" dirty="0" smtClean="0"/>
                  <a:t>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≤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the taxonomy has a unique top node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then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𝑟</m:t>
                    </m:r>
                    <m:r>
                      <a:rPr lang="en-US" i="1" dirty="0" smtClean="0">
                        <a:latin typeface="Cambria Math"/>
                      </a:rPr>
                      <m:t>)=1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15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information content of a concept  is: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smtClean="0"/>
                  <a:t>where  is the set of concepts that subsume both 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smtClean="0"/>
                  <a:t>The concept that is structurally the minimal upper bound will be most informative.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504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33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content of a fragment of the </a:t>
            </a:r>
            <a:r>
              <a:rPr lang="en-US" dirty="0" err="1" smtClean="0"/>
              <a:t>WordNet</a:t>
            </a:r>
            <a:r>
              <a:rPr lang="en-US" dirty="0" smtClean="0"/>
              <a:t>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55804"/>
            <a:ext cx="4900613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60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>
                    <a:latin typeface="Cambria Math"/>
                  </a:rPr>
                  <a:t> </a:t>
                </a:r>
                <a:endParaRPr lang="en-US" i="1" dirty="0" smtClean="0">
                  <a:latin typeface="Cambria Math"/>
                </a:endParaRPr>
              </a:p>
              <a:p>
                <a:r>
                  <a:rPr lang="en-US" dirty="0"/>
                  <a:t>For a word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, we use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𝑤</m:t>
                    </m:r>
                    <m:r>
                      <a:rPr lang="en-US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to denote the set of concepts in the taxonomy that are senses of word </a:t>
                </a:r>
                <a14:m>
                  <m:oMath xmlns="" xmlns:m="http://schemas.openxmlformats.org/officeDocument/2006/math">
                    <m:r>
                      <a:rPr lang="en-US" i="1" dirty="0">
                        <a:latin typeface="Cambria Math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𝑤𝑠𝑖𝑚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𝑠𝑖𝑚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7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Similarity (Li et al. 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64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Intent-based Similarity</a:t>
            </a:r>
            <a:br>
              <a:rPr lang="en-US" dirty="0" smtClean="0"/>
            </a:br>
            <a:r>
              <a:rPr lang="en-US" dirty="0" smtClean="0"/>
              <a:t>(regularized topic 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Queries: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Intents: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Each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</a:t>
                </a:r>
                <a:r>
                  <a:rPr lang="en-US" dirty="0" smtClean="0"/>
                  <a:t>represented by a set of w</a:t>
                </a:r>
                <a:r>
                  <a:rPr lang="en-US" b="0" dirty="0" smtClean="0"/>
                  <a:t>ords from query snippets: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Maximize: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=""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the regularization parameter, L is the likelihood, and</a:t>
                </a:r>
                <a:endParaRPr lang="en-US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R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5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based approach for query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SIGIR </a:t>
            </a:r>
            <a:r>
              <a:rPr lang="en-US" dirty="0" smtClean="0"/>
              <a:t>07</a:t>
            </a:r>
            <a:r>
              <a:rPr lang="en-US" dirty="0"/>
              <a:t>, Random walks on the </a:t>
            </a:r>
            <a:r>
              <a:rPr lang="en-US" dirty="0" smtClean="0"/>
              <a:t>click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SIGIR 10, </a:t>
            </a:r>
            <a:r>
              <a:rPr lang="en-US" dirty="0" smtClean="0"/>
              <a:t>Query similarity </a:t>
            </a:r>
            <a:r>
              <a:rPr lang="en-US" dirty="0"/>
              <a:t>by projecting the query-ﬂow </a:t>
            </a:r>
            <a:r>
              <a:rPr lang="en-US" dirty="0" smtClean="0"/>
              <a:t>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CIKM 08, Query </a:t>
            </a:r>
            <a:r>
              <a:rPr lang="en-US" dirty="0"/>
              <a:t>suggestion </a:t>
            </a:r>
            <a:r>
              <a:rPr lang="en-US" dirty="0" smtClean="0"/>
              <a:t>using hitting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VLDB 08, </a:t>
            </a:r>
            <a:r>
              <a:rPr lang="en-US" dirty="0" err="1" smtClean="0"/>
              <a:t>Simrank</a:t>
            </a:r>
            <a:r>
              <a:rPr lang="en-US" dirty="0" smtClean="0"/>
              <a:t>++: query </a:t>
            </a:r>
            <a:r>
              <a:rPr lang="en-US" dirty="0"/>
              <a:t>rewriting through link analysis of the click </a:t>
            </a:r>
            <a:r>
              <a:rPr lang="en-US" dirty="0" smtClean="0"/>
              <a:t>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CIKM 08, Learning </a:t>
            </a:r>
            <a:r>
              <a:rPr lang="en-US" dirty="0" smtClean="0"/>
              <a:t>latent semantic </a:t>
            </a:r>
            <a:r>
              <a:rPr lang="en-US" dirty="0"/>
              <a:t>relations from </a:t>
            </a:r>
            <a:r>
              <a:rPr lang="en-US" dirty="0" err="1"/>
              <a:t>clickthrough</a:t>
            </a:r>
            <a:r>
              <a:rPr lang="en-US" dirty="0"/>
              <a:t> data for query suggestion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CIKM 08, The </a:t>
            </a:r>
            <a:r>
              <a:rPr lang="en-US" dirty="0"/>
              <a:t>query-ﬂow graph: model and applications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WSCD 09, Query </a:t>
            </a:r>
            <a:r>
              <a:rPr lang="en-US" dirty="0"/>
              <a:t>suggestions using query-ﬂow graphs.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5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466114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71800"/>
            <a:ext cx="5751945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86200"/>
            <a:ext cx="78801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2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Similarity Measures: </a:t>
            </a:r>
            <a:br>
              <a:rPr lang="en-US" dirty="0" smtClean="0"/>
            </a:br>
            <a:r>
              <a:rPr lang="en-US" dirty="0" smtClean="0"/>
              <a:t>Method #1 [</a:t>
            </a:r>
            <a:r>
              <a:rPr lang="en-US" dirty="0" err="1" smtClean="0"/>
              <a:t>Yih</a:t>
            </a:r>
            <a:r>
              <a:rPr lang="en-US" dirty="0" smtClean="0"/>
              <a:t> &amp; Meek ‘07]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Given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, the goal is to learn a monotonic function </a:t>
                </a:r>
                <a14:m>
                  <m:oMath xmlns=""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indicates that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more alike than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Training data:</a:t>
                </a:r>
              </a:p>
              <a:p>
                <a:pPr lvl="1"/>
                <a:r>
                  <a:rPr lang="en-US" dirty="0" smtClean="0"/>
                  <a:t>When numeric similarities are given, a regression function can be learned</a:t>
                </a:r>
              </a:p>
              <a:p>
                <a:pPr lvl="1"/>
                <a:r>
                  <a:rPr lang="en-US" dirty="0" smtClean="0"/>
                  <a:t>When only binary labels are given, a probability estimator can be learned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695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86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Similarity Measures: </a:t>
            </a:r>
            <a:br>
              <a:rPr lang="en-US" dirty="0"/>
            </a:br>
            <a:r>
              <a:rPr lang="en-US" dirty="0"/>
              <a:t>Method </a:t>
            </a:r>
            <a:r>
              <a:rPr lang="en-US" dirty="0" smtClean="0"/>
              <a:t>#2 [</a:t>
            </a:r>
            <a:r>
              <a:rPr lang="en-US" dirty="0" err="1" smtClean="0"/>
              <a:t>Yih</a:t>
            </a:r>
            <a:r>
              <a:rPr lang="en-US" dirty="0" smtClean="0"/>
              <a:t> &amp; Meek ‘07]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Learning to predict the pairwise preference of each pair of suggested candidates  and , with respect to the same query .</a:t>
                </a:r>
              </a:p>
              <a:p>
                <a:r>
                  <a:rPr lang="en-US" dirty="0"/>
                  <a:t>Related work: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Burges </a:t>
                </a:r>
                <a:r>
                  <a:rPr lang="en-US" dirty="0">
                    <a:solidFill>
                      <a:srgbClr val="FF0000"/>
                    </a:solidFill>
                  </a:rPr>
                  <a:t>et al 2005</a:t>
                </a:r>
                <a:r>
                  <a:rPr lang="en-US" dirty="0"/>
                  <a:t>, Learning </a:t>
                </a:r>
                <a:r>
                  <a:rPr lang="en-US" dirty="0" smtClean="0"/>
                  <a:t>to rank </a:t>
                </a:r>
                <a:r>
                  <a:rPr lang="en-US" dirty="0"/>
                  <a:t>using gradient descent. </a:t>
                </a:r>
                <a:r>
                  <a:rPr lang="en-US" dirty="0" smtClean="0"/>
                  <a:t>ICML.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Xu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2011] </a:t>
                </a:r>
                <a:r>
                  <a:rPr lang="en-US" dirty="0"/>
                  <a:t>Learning Similarity Function for Rare </a:t>
                </a:r>
                <a:r>
                  <a:rPr lang="en-US" dirty="0" smtClean="0"/>
                  <a:t>Queries.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0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[</a:t>
            </a:r>
            <a:r>
              <a:rPr lang="en-US" dirty="0" err="1" smtClean="0"/>
              <a:t>Sahami</a:t>
            </a:r>
            <a:r>
              <a:rPr lang="en-US" dirty="0" smtClean="0"/>
              <a:t> et al. 2006], web based similarity kernel can be improved in two ways:</a:t>
            </a:r>
          </a:p>
          <a:p>
            <a:pPr lvl="1"/>
            <a:r>
              <a:rPr lang="en-US" dirty="0" smtClean="0"/>
              <a:t>Consider only highly weighted terms in vectors</a:t>
            </a:r>
          </a:p>
          <a:p>
            <a:pPr lvl="1"/>
            <a:r>
              <a:rPr lang="en-US" dirty="0" smtClean="0"/>
              <a:t>Use only summary (i.e. snippets) instead of whole docs</a:t>
            </a:r>
          </a:p>
          <a:p>
            <a:r>
              <a:rPr lang="en-US" dirty="0" smtClean="0"/>
              <a:t>According to [Metzler et al. 2007]</a:t>
            </a:r>
          </a:p>
          <a:p>
            <a:pPr lvl="1"/>
            <a:r>
              <a:rPr lang="en-US" dirty="0" smtClean="0"/>
              <a:t>Lexical and stemming matching are fast</a:t>
            </a:r>
          </a:p>
          <a:p>
            <a:pPr lvl="1"/>
            <a:r>
              <a:rPr lang="en-US" dirty="0" smtClean="0"/>
              <a:t>Probabilistic methods are slower:</a:t>
            </a:r>
          </a:p>
          <a:p>
            <a:pPr lvl="2"/>
            <a:r>
              <a:rPr lang="en-US" dirty="0" err="1" smtClean="0"/>
              <a:t>SparseProb</a:t>
            </a:r>
            <a:r>
              <a:rPr lang="en-US" dirty="0" smtClean="0"/>
              <a:t>: 0.15 sec/query</a:t>
            </a:r>
          </a:p>
          <a:p>
            <a:pPr lvl="2"/>
            <a:r>
              <a:rPr lang="en-US" dirty="0" err="1" smtClean="0"/>
              <a:t>DenseProb</a:t>
            </a:r>
            <a:r>
              <a:rPr lang="en-US" dirty="0" smtClean="0"/>
              <a:t>: 3 sec/query</a:t>
            </a:r>
          </a:p>
          <a:p>
            <a:r>
              <a:rPr lang="en-US" dirty="0" err="1" smtClean="0"/>
              <a:t>Xu</a:t>
            </a:r>
            <a:r>
              <a:rPr lang="en-US" dirty="0" smtClean="0"/>
              <a:t> &amp; </a:t>
            </a:r>
            <a:r>
              <a:rPr lang="en-US" dirty="0" err="1" smtClean="0"/>
              <a:t>Xu</a:t>
            </a:r>
            <a:r>
              <a:rPr lang="en-US" dirty="0" smtClean="0"/>
              <a:t> 2011 uses Locality </a:t>
            </a:r>
            <a:r>
              <a:rPr lang="en-US" dirty="0"/>
              <a:t>Sensitive Hashing (LSH</a:t>
            </a:r>
            <a:r>
              <a:rPr lang="en-US" dirty="0" smtClean="0"/>
              <a:t>) to speed up similarity search.</a:t>
            </a:r>
          </a:p>
          <a:p>
            <a:pPr lvl="1"/>
            <a:r>
              <a:rPr lang="en-US" dirty="0" smtClean="0"/>
              <a:t>Approx. 0.5 sec per query </a:t>
            </a:r>
            <a:r>
              <a:rPr lang="en-US" dirty="0" err="1" smtClean="0"/>
              <a:t>vs</a:t>
            </a:r>
            <a:r>
              <a:rPr lang="en-US" dirty="0" smtClean="0"/>
              <a:t> 43 sec per query by linear scan</a:t>
            </a:r>
          </a:p>
          <a:p>
            <a:pPr lvl="1"/>
            <a:r>
              <a:rPr lang="en-US" dirty="0" smtClean="0"/>
              <a:t>But sacrifices some 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52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Metric/Tools</a:t>
            </a:r>
          </a:p>
          <a:p>
            <a:r>
              <a:rPr lang="en-US" dirty="0" smtClean="0"/>
              <a:t>Human </a:t>
            </a:r>
            <a:r>
              <a:rPr lang="en-US" dirty="0" err="1" smtClean="0"/>
              <a:t>Judgements</a:t>
            </a:r>
            <a:endParaRPr lang="en-US" dirty="0" smtClean="0"/>
          </a:p>
          <a:p>
            <a:r>
              <a:rPr lang="en-US" dirty="0" smtClean="0"/>
              <a:t>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54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Area Under the Curve (AUC) score [</a:t>
            </a:r>
            <a:r>
              <a:rPr lang="en-US" dirty="0" err="1" smtClean="0"/>
              <a:t>Yih</a:t>
            </a:r>
            <a:r>
              <a:rPr lang="en-US" dirty="0" smtClean="0"/>
              <a:t> 2007]: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Precision at </a:t>
            </a:r>
            <a:r>
              <a:rPr lang="en-US" i="1" dirty="0" smtClean="0"/>
              <a:t>k</a:t>
            </a:r>
          </a:p>
          <a:p>
            <a:pPr lvl="1"/>
            <a:r>
              <a:rPr lang="en-US" dirty="0" smtClean="0"/>
              <a:t>Top ranked k elements</a:t>
            </a:r>
          </a:p>
          <a:p>
            <a:endParaRPr lang="en-US" dirty="0"/>
          </a:p>
          <a:p>
            <a:r>
              <a:rPr lang="en-US" dirty="0" smtClean="0"/>
              <a:t>Coverage (Recall)</a:t>
            </a:r>
          </a:p>
          <a:p>
            <a:pPr lvl="1"/>
            <a:r>
              <a:rPr lang="en-US" dirty="0" smtClean="0"/>
              <a:t>Surface matching</a:t>
            </a:r>
          </a:p>
          <a:p>
            <a:pPr lvl="1"/>
            <a:r>
              <a:rPr lang="en-US" dirty="0" smtClean="0"/>
              <a:t>Corpus-based</a:t>
            </a:r>
          </a:p>
          <a:p>
            <a:pPr lvl="1"/>
            <a:r>
              <a:rPr lang="en-US" dirty="0" smtClean="0"/>
              <a:t>Learning-based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52069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89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WHIRL (a DB system with string similarity)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dirty="0" err="1" smtClean="0"/>
              <a:t>Zelikovitz</a:t>
            </a:r>
            <a:r>
              <a:rPr lang="en-US" dirty="0" smtClean="0"/>
              <a:t> et al. 2000]</a:t>
            </a:r>
            <a:endParaRPr lang="en-US" altLang="zh-CN" dirty="0" smtClean="0"/>
          </a:p>
          <a:p>
            <a:r>
              <a:rPr lang="en-US" altLang="zh-CN" dirty="0" smtClean="0"/>
              <a:t>Compared </a:t>
            </a:r>
            <a:r>
              <a:rPr lang="en-US" altLang="zh-CN" dirty="0"/>
              <a:t>WHIRL-</a:t>
            </a:r>
            <a:r>
              <a:rPr lang="en-US" altLang="zh-CN" dirty="0" err="1"/>
              <a:t>nn</a:t>
            </a:r>
            <a:r>
              <a:rPr lang="en-US" altLang="zh-CN" dirty="0"/>
              <a:t> (baseline) with RIPPER</a:t>
            </a:r>
          </a:p>
          <a:p>
            <a:pPr lvl="1"/>
            <a:r>
              <a:rPr lang="en-US" altLang="zh-CN" dirty="0"/>
              <a:t>Do better in tech papers and news but not so good in web page titles and company names</a:t>
            </a:r>
          </a:p>
          <a:p>
            <a:r>
              <a:rPr lang="en-US" altLang="zh-CN" dirty="0"/>
              <a:t>Compare WHIRL-</a:t>
            </a:r>
            <a:r>
              <a:rPr lang="en-US" altLang="zh-CN" dirty="0" err="1"/>
              <a:t>bg</a:t>
            </a:r>
            <a:r>
              <a:rPr lang="en-US" altLang="zh-CN" dirty="0"/>
              <a:t> with WHIRL-</a:t>
            </a:r>
            <a:r>
              <a:rPr lang="en-US" altLang="zh-CN" dirty="0" err="1"/>
              <a:t>nn</a:t>
            </a:r>
            <a:endParaRPr lang="en-US" altLang="zh-CN" dirty="0"/>
          </a:p>
          <a:p>
            <a:pPr lvl="1"/>
            <a:r>
              <a:rPr lang="en-US" altLang="zh-CN" dirty="0"/>
              <a:t>WHIRL-</a:t>
            </a:r>
            <a:r>
              <a:rPr lang="en-US" altLang="zh-CN" dirty="0" err="1"/>
              <a:t>bg</a:t>
            </a:r>
            <a:r>
              <a:rPr lang="en-US" altLang="zh-CN" dirty="0"/>
              <a:t> is less sensitive to training data size, in other words, it requires little training data to achieve rather good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58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Judgments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35052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[Lee et al., 2005] compares </a:t>
            </a:r>
            <a:r>
              <a:rPr lang="en-US" altLang="zh-CN" dirty="0"/>
              <a:t>various computation models with human minds in short text similarity (correlation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Pearson’s correlation</a:t>
            </a:r>
          </a:p>
          <a:p>
            <a:pPr lvl="1"/>
            <a:r>
              <a:rPr lang="en-US" altLang="zh-CN" dirty="0"/>
              <a:t>Spearman’s </a:t>
            </a:r>
            <a:r>
              <a:rPr lang="en-US" altLang="zh-CN" dirty="0" smtClean="0"/>
              <a:t>correlation</a:t>
            </a:r>
            <a:endParaRPr lang="en-US" altLang="zh-CN" dirty="0" smtClean="0"/>
          </a:p>
          <a:p>
            <a:r>
              <a:rPr lang="en-US" altLang="zh-CN" dirty="0"/>
              <a:t>Human </a:t>
            </a:r>
            <a:r>
              <a:rPr lang="en-US" altLang="zh-CN" dirty="0" err="1" smtClean="0"/>
              <a:t>judgement</a:t>
            </a:r>
            <a:endParaRPr lang="en-US" altLang="zh-CN" dirty="0" smtClean="0"/>
          </a:p>
          <a:p>
            <a:pPr lvl="1"/>
            <a:r>
              <a:rPr lang="en-US" altLang="zh-CN" dirty="0"/>
              <a:t>Judge rate with 4-point scale: excellent, good, fair and </a:t>
            </a:r>
            <a:r>
              <a:rPr lang="en-US" altLang="zh-CN" dirty="0" smtClean="0"/>
              <a:t>bad</a:t>
            </a:r>
          </a:p>
          <a:p>
            <a:pPr lvl="1"/>
            <a:r>
              <a:rPr lang="en-US" altLang="zh-CN" dirty="0" smtClean="0"/>
              <a:t>Convert to binary decision: relevant or irrelevant</a:t>
            </a:r>
            <a:endParaRPr lang="en-US" altLang="zh-CN" dirty="0"/>
          </a:p>
          <a:p>
            <a:r>
              <a:rPr lang="en-US" altLang="zh-CN" dirty="0" smtClean="0"/>
              <a:t>Standard inter-annotator correlation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dirty="0" smtClean="0"/>
              <a:t>Kappa </a:t>
            </a:r>
            <a:r>
              <a:rPr lang="en-US" dirty="0"/>
              <a:t>statistic (Ng, Lim, &amp; Foo 1999; </a:t>
            </a:r>
            <a:r>
              <a:rPr lang="en-US" dirty="0" err="1"/>
              <a:t>Carletta</a:t>
            </a:r>
            <a:r>
              <a:rPr lang="en-US" dirty="0"/>
              <a:t> 1996; Siegel &amp; Castellan 1988)</a:t>
            </a:r>
            <a:r>
              <a:rPr lang="en-US" dirty="0" smtClean="0"/>
              <a:t>.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826502"/>
              </p:ext>
            </p:extLst>
          </p:nvPr>
        </p:nvGraphicFramePr>
        <p:xfrm>
          <a:off x="3962400" y="4572000"/>
          <a:ext cx="1524000" cy="210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3" imgW="965200" imgH="1333500" progId="Equation.3">
                  <p:embed/>
                </p:oleObj>
              </mc:Choice>
              <mc:Fallback>
                <p:oleObj name="Equation" r:id="rId3" imgW="965200" imgH="1333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4572000"/>
                        <a:ext cx="1524000" cy="210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451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Microsoft </a:t>
            </a:r>
            <a:r>
              <a:rPr lang="en-US" dirty="0" err="1"/>
              <a:t>para</a:t>
            </a:r>
            <a:r>
              <a:rPr lang="en-US" dirty="0"/>
              <a:t>- phrase corpus (Dolan, Quirk, &amp; Brockett 2004), consisting of 4,076 training and 1,725 test </a:t>
            </a:r>
            <a:r>
              <a:rPr lang="en-US" dirty="0" smtClean="0"/>
              <a:t>pairs</a:t>
            </a:r>
          </a:p>
          <a:p>
            <a:r>
              <a:rPr lang="en-US" dirty="0" smtClean="0"/>
              <a:t>Word </a:t>
            </a:r>
            <a:r>
              <a:rPr lang="en-US" dirty="0"/>
              <a:t>Similarity: Rubenstein-</a:t>
            </a:r>
            <a:r>
              <a:rPr lang="en-US" dirty="0" err="1" smtClean="0"/>
              <a:t>Goodenough’s</a:t>
            </a:r>
            <a:r>
              <a:rPr lang="en-US" dirty="0" smtClean="0"/>
              <a:t> 65 pairs</a:t>
            </a:r>
          </a:p>
          <a:p>
            <a:r>
              <a:rPr lang="en-US" dirty="0" smtClean="0"/>
              <a:t>Word relatedness: WordSimilarity-353 collection [Finkelstein et al. 2002</a:t>
            </a:r>
            <a:r>
              <a:rPr lang="en-US" dirty="0" smtClean="0"/>
              <a:t>]</a:t>
            </a:r>
          </a:p>
          <a:p>
            <a:r>
              <a:rPr lang="en-US" dirty="0" smtClean="0"/>
              <a:t>Human scores for the above two word-to-word data: </a:t>
            </a:r>
            <a:r>
              <a:rPr lang="en-US" dirty="0" err="1"/>
              <a:t>Budanitsky</a:t>
            </a:r>
            <a:r>
              <a:rPr lang="en-US" dirty="0"/>
              <a:t> and </a:t>
            </a:r>
            <a:r>
              <a:rPr lang="en-US" dirty="0" err="1"/>
              <a:t>Hirst</a:t>
            </a:r>
            <a:r>
              <a:rPr lang="en-US" dirty="0"/>
              <a:t> (2006) </a:t>
            </a:r>
            <a:endParaRPr lang="en-US" dirty="0" smtClean="0"/>
          </a:p>
          <a:p>
            <a:r>
              <a:rPr lang="en-US" dirty="0" smtClean="0"/>
              <a:t>TOEFL Synonym 80 questions</a:t>
            </a:r>
          </a:p>
          <a:p>
            <a:r>
              <a:rPr lang="en-US" dirty="0" smtClean="0"/>
              <a:t>ESL Synonym 50 questions</a:t>
            </a:r>
            <a:endParaRPr lang="en-US" dirty="0" smtClean="0"/>
          </a:p>
          <a:p>
            <a:r>
              <a:rPr lang="en-US" dirty="0" smtClean="0"/>
              <a:t>SAT Analogy 374 word pairs</a:t>
            </a:r>
            <a:endParaRPr lang="en-US" dirty="0" smtClean="0"/>
          </a:p>
          <a:p>
            <a:r>
              <a:rPr lang="en-US" dirty="0"/>
              <a:t>Sentence similarity: </a:t>
            </a:r>
            <a:r>
              <a:rPr lang="en-US" dirty="0" smtClean="0"/>
              <a:t>Derived from RG-65 </a:t>
            </a:r>
            <a:r>
              <a:rPr lang="en-US" dirty="0"/>
              <a:t>into 65 sentence pairs by getting dictionary definition of each word (Li, et al. 2009, TKDE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Doc similarity: 50 docs from Australian Broadcasting Corp. [Lee et al. 2005]</a:t>
            </a:r>
          </a:p>
          <a:p>
            <a:r>
              <a:rPr lang="en-US" dirty="0" smtClean="0"/>
              <a:t>Others:</a:t>
            </a:r>
          </a:p>
          <a:p>
            <a:pPr lvl="1"/>
            <a:r>
              <a:rPr lang="en-US" altLang="zh-CN" dirty="0"/>
              <a:t>Tech papers</a:t>
            </a:r>
          </a:p>
          <a:p>
            <a:pPr lvl="1"/>
            <a:r>
              <a:rPr lang="en-US" altLang="zh-CN" dirty="0"/>
              <a:t>News</a:t>
            </a:r>
          </a:p>
          <a:p>
            <a:pPr lvl="1"/>
            <a:r>
              <a:rPr lang="en-US" altLang="zh-CN" dirty="0"/>
              <a:t>Web page titles</a:t>
            </a:r>
          </a:p>
          <a:p>
            <a:pPr lvl="1"/>
            <a:r>
              <a:rPr lang="en-US" altLang="zh-CN" dirty="0"/>
              <a:t>Company </a:t>
            </a:r>
            <a:r>
              <a:rPr lang="en-US" altLang="zh-CN" dirty="0" smtClean="0"/>
              <a:t>names</a:t>
            </a:r>
          </a:p>
          <a:p>
            <a:pPr lvl="1"/>
            <a:r>
              <a:rPr lang="en-US" altLang="zh-CN" dirty="0" smtClean="0"/>
              <a:t>Google N-</a:t>
            </a:r>
            <a:r>
              <a:rPr lang="en-US" altLang="zh-CN" dirty="0" smtClean="0"/>
              <a:t>grams</a:t>
            </a:r>
          </a:p>
          <a:p>
            <a:pPr lvl="1"/>
            <a:r>
              <a:rPr lang="en-US" altLang="zh-CN" dirty="0" smtClean="0"/>
              <a:t>Short answers in test/quiz: [</a:t>
            </a:r>
            <a:r>
              <a:rPr lang="en-US" altLang="zh-CN" dirty="0" err="1" smtClean="0"/>
              <a:t>Mohler</a:t>
            </a:r>
            <a:r>
              <a:rPr lang="en-US" altLang="zh-CN" dirty="0" smtClean="0"/>
              <a:t> 2009]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9863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1999 </a:t>
            </a:r>
            <a:r>
              <a:rPr lang="en-US" dirty="0"/>
              <a:t>Detecting text similarity over short passages</a:t>
            </a:r>
          </a:p>
          <a:p>
            <a:r>
              <a:rPr lang="en-US" dirty="0"/>
              <a:t>1999 Semantic Similarity in a Taxonomy</a:t>
            </a:r>
          </a:p>
          <a:p>
            <a:r>
              <a:rPr lang="en-US" dirty="0"/>
              <a:t>2000 Improving Short-Text Classification Using Unlabeled Background Knowledge</a:t>
            </a:r>
          </a:p>
          <a:p>
            <a:r>
              <a:rPr lang="en-US" dirty="0"/>
              <a:t>2005 An empirical evaluation of models of text document similarity</a:t>
            </a:r>
          </a:p>
          <a:p>
            <a:r>
              <a:rPr lang="en-US" dirty="0"/>
              <a:t>2006 A web-based kernel function for measuring the similarity of short text snippets</a:t>
            </a:r>
          </a:p>
          <a:p>
            <a:r>
              <a:rPr lang="en-US" dirty="0"/>
              <a:t>2006 Corpus-based and knowledge-based measures for text semantic similarity</a:t>
            </a:r>
          </a:p>
          <a:p>
            <a:r>
              <a:rPr lang="en-US" dirty="0"/>
              <a:t>2007 Improving similarity measures for short segments of text</a:t>
            </a:r>
          </a:p>
          <a:p>
            <a:r>
              <a:rPr lang="en-US" dirty="0"/>
              <a:t>2007 Similarity measures for short segments of text</a:t>
            </a:r>
          </a:p>
          <a:p>
            <a:r>
              <a:rPr lang="en-US" dirty="0"/>
              <a:t>2008 A comparative study of two short text semantic similarity measures</a:t>
            </a:r>
          </a:p>
          <a:p>
            <a:r>
              <a:rPr lang="en-US" dirty="0"/>
              <a:t>2008 Semantic Text Similarity Using Corpus-Based Word Similarity and String Similarity</a:t>
            </a:r>
          </a:p>
          <a:p>
            <a:r>
              <a:rPr lang="en-US" dirty="0"/>
              <a:t>2011 Learning Similarity Function for Rare </a:t>
            </a:r>
            <a:r>
              <a:rPr lang="en-US" dirty="0" smtClean="0"/>
              <a:t>Queries</a:t>
            </a:r>
          </a:p>
          <a:p>
            <a:r>
              <a:rPr lang="en-US" dirty="0" smtClean="0"/>
              <a:t>2011 Intent-aware </a:t>
            </a:r>
            <a:r>
              <a:rPr lang="en-US" dirty="0"/>
              <a:t>query </a:t>
            </a:r>
            <a:r>
              <a:rPr lang="en-US" dirty="0" smtClean="0"/>
              <a:t>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1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/>
              <a:t>E. </a:t>
            </a:r>
            <a:r>
              <a:rPr lang="en-US" altLang="zh-CN" sz="1800" dirty="0" err="1"/>
              <a:t>Gabrilovich</a:t>
            </a:r>
            <a:r>
              <a:rPr lang="en-US" altLang="zh-CN" sz="1800" dirty="0"/>
              <a:t> and S. </a:t>
            </a:r>
            <a:r>
              <a:rPr lang="en-US" altLang="zh-CN" sz="1800" dirty="0" err="1"/>
              <a:t>Markovitch</a:t>
            </a:r>
            <a:r>
              <a:rPr lang="en-US" altLang="zh-CN" sz="1800" dirty="0"/>
              <a:t>. Computing </a:t>
            </a:r>
            <a:r>
              <a:rPr lang="en-US" altLang="zh-CN" sz="1800" dirty="0" smtClean="0"/>
              <a:t>semantic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relatedness </a:t>
            </a:r>
            <a:r>
              <a:rPr lang="en-US" altLang="zh-CN" sz="1800" dirty="0"/>
              <a:t>using </a:t>
            </a:r>
            <a:r>
              <a:rPr lang="en-US" altLang="zh-CN" sz="1800" dirty="0" err="1"/>
              <a:t>wikipedia</a:t>
            </a:r>
            <a:r>
              <a:rPr lang="en-US" altLang="zh-CN" sz="1800" dirty="0"/>
              <a:t>-based explicit </a:t>
            </a:r>
            <a:r>
              <a:rPr lang="en-US" altLang="zh-CN" sz="1800" dirty="0" smtClean="0"/>
              <a:t>semantic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analysis</a:t>
            </a:r>
            <a:r>
              <a:rPr lang="en-US" altLang="zh-CN" sz="1800" dirty="0"/>
              <a:t>. In AAAI, pages 6–12, 2007</a:t>
            </a:r>
            <a:r>
              <a:rPr lang="en-US" altLang="zh-CN" sz="1800" dirty="0" smtClean="0"/>
              <a:t>.</a:t>
            </a:r>
          </a:p>
          <a:p>
            <a:r>
              <a:rPr lang="en-US" altLang="zh-CN" sz="1800" dirty="0"/>
              <a:t>B. </a:t>
            </a:r>
            <a:r>
              <a:rPr lang="en-US" altLang="zh-CN" sz="1800" dirty="0" err="1"/>
              <a:t>Sriram</a:t>
            </a:r>
            <a:r>
              <a:rPr lang="en-US" altLang="zh-CN" sz="1800" dirty="0"/>
              <a:t>, D. </a:t>
            </a:r>
            <a:r>
              <a:rPr lang="en-US" altLang="zh-CN" sz="1800" dirty="0" err="1"/>
              <a:t>Fuhry</a:t>
            </a:r>
            <a:r>
              <a:rPr lang="en-US" altLang="zh-CN" sz="1800" dirty="0"/>
              <a:t>, E. </a:t>
            </a:r>
            <a:r>
              <a:rPr lang="en-US" altLang="zh-CN" sz="1800" dirty="0" err="1"/>
              <a:t>Demir</a:t>
            </a:r>
            <a:r>
              <a:rPr lang="en-US" altLang="zh-CN" sz="1800" dirty="0"/>
              <a:t>, H. </a:t>
            </a:r>
            <a:r>
              <a:rPr lang="en-US" altLang="zh-CN" sz="1800" dirty="0" err="1" smtClean="0"/>
              <a:t>Ferhatosmanoglu</a:t>
            </a:r>
            <a:r>
              <a:rPr lang="en-US" altLang="zh-CN" sz="1800" dirty="0" smtClean="0"/>
              <a:t>,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and </a:t>
            </a:r>
            <a:r>
              <a:rPr lang="en-US" altLang="zh-CN" sz="1800" dirty="0"/>
              <a:t>M. </a:t>
            </a:r>
            <a:r>
              <a:rPr lang="en-US" altLang="zh-CN" sz="1800" dirty="0" err="1"/>
              <a:t>Demirbas</a:t>
            </a:r>
            <a:r>
              <a:rPr lang="en-US" altLang="zh-CN" sz="1800" dirty="0"/>
              <a:t>. Short text classiﬁcation in twitter </a:t>
            </a:r>
            <a:r>
              <a:rPr lang="en-US" altLang="zh-CN" sz="1800" dirty="0" smtClean="0"/>
              <a:t>to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improve </a:t>
            </a:r>
            <a:r>
              <a:rPr lang="en-US" altLang="zh-CN" sz="1800" dirty="0"/>
              <a:t>information ﬁltering. In SIGIR, pages </a:t>
            </a:r>
            <a:r>
              <a:rPr lang="en-US" altLang="zh-CN" sz="1800" dirty="0" smtClean="0"/>
              <a:t>841–842,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2010.</a:t>
            </a:r>
          </a:p>
          <a:p>
            <a:r>
              <a:rPr lang="en-US" altLang="zh-CN" sz="1800" dirty="0" err="1"/>
              <a:t>Xinruo</a:t>
            </a:r>
            <a:r>
              <a:rPr lang="en-US" altLang="zh-CN" sz="1800" dirty="0"/>
              <a:t> Sun, </a:t>
            </a:r>
            <a:r>
              <a:rPr lang="en-US" altLang="zh-CN" sz="1800" dirty="0" err="1"/>
              <a:t>Haofen</a:t>
            </a:r>
            <a:r>
              <a:rPr lang="en-US" altLang="zh-CN" sz="1800" dirty="0"/>
              <a:t> Wang, Yong Yu. Towards effective short text deep </a:t>
            </a:r>
            <a:r>
              <a:rPr lang="en-US" altLang="zh-CN" sz="1800" dirty="0" smtClean="0"/>
              <a:t>classification. In </a:t>
            </a:r>
            <a:r>
              <a:rPr lang="en-US" altLang="zh-CN" sz="1800" dirty="0"/>
              <a:t>SIGIR '11, </a:t>
            </a:r>
            <a:r>
              <a:rPr lang="en-US" altLang="zh-CN" sz="1800" dirty="0" smtClean="0"/>
              <a:t>2011.</a:t>
            </a:r>
          </a:p>
          <a:p>
            <a:r>
              <a:rPr lang="en-US" altLang="zh-CN" sz="1800" dirty="0"/>
              <a:t>Vitale, D. and </a:t>
            </a:r>
            <a:r>
              <a:rPr lang="en-US" altLang="zh-CN" sz="1800" dirty="0" err="1"/>
              <a:t>Ferragina</a:t>
            </a:r>
            <a:r>
              <a:rPr lang="en-US" altLang="zh-CN" sz="1800" dirty="0"/>
              <a:t>, P. and </a:t>
            </a:r>
            <a:r>
              <a:rPr lang="en-US" altLang="zh-CN" sz="1800" dirty="0" err="1"/>
              <a:t>Scaiella</a:t>
            </a:r>
            <a:r>
              <a:rPr lang="en-US" altLang="zh-CN" sz="1800" dirty="0"/>
              <a:t>, U</a:t>
            </a:r>
            <a:r>
              <a:rPr lang="en-US" altLang="zh-CN" sz="1800" dirty="0" smtClean="0"/>
              <a:t>. </a:t>
            </a:r>
            <a:r>
              <a:rPr lang="en-US" altLang="zh-CN" sz="1800" dirty="0"/>
              <a:t>Classification of Short Texts by Deploying Topical </a:t>
            </a:r>
            <a:r>
              <a:rPr lang="en-US" altLang="zh-CN" sz="1800" dirty="0" smtClean="0"/>
              <a:t>Annotations. In </a:t>
            </a:r>
            <a:r>
              <a:rPr lang="en-US" altLang="zh-CN" sz="1800" dirty="0"/>
              <a:t>Advances in Information </a:t>
            </a:r>
            <a:r>
              <a:rPr lang="en-US" altLang="zh-CN" sz="1800" dirty="0" smtClean="0"/>
              <a:t>Retrieval, 2012.</a:t>
            </a:r>
          </a:p>
          <a:p>
            <a:r>
              <a:rPr lang="en-US" altLang="zh-CN" sz="1800" dirty="0"/>
              <a:t>1993 Context Word Similarity</a:t>
            </a:r>
          </a:p>
          <a:p>
            <a:r>
              <a:rPr lang="en-US" altLang="zh-CN" sz="1800" dirty="0"/>
              <a:t>2003 Frequency Estimates</a:t>
            </a:r>
          </a:p>
          <a:p>
            <a:r>
              <a:rPr lang="en-US" altLang="zh-CN" sz="1800" dirty="0"/>
              <a:t>1999 Similarity Based Model</a:t>
            </a:r>
          </a:p>
          <a:p>
            <a:r>
              <a:rPr lang="en-US" altLang="zh-CN" sz="1800" dirty="0"/>
              <a:t>1999 Measures Distributional Similarity</a:t>
            </a:r>
          </a:p>
          <a:p>
            <a:r>
              <a:rPr lang="en-US" altLang="zh-CN" sz="1800" dirty="0"/>
              <a:t>2010 Pedersen Information Content</a:t>
            </a:r>
          </a:p>
          <a:p>
            <a:r>
              <a:rPr lang="en-US" altLang="zh-CN" sz="1800" dirty="0"/>
              <a:t>2011 </a:t>
            </a:r>
            <a:r>
              <a:rPr lang="en-US" altLang="zh-CN" sz="1800" dirty="0" err="1"/>
              <a:t>Radinsky</a:t>
            </a:r>
            <a:r>
              <a:rPr lang="en-US" altLang="zh-CN" sz="1800" dirty="0"/>
              <a:t> A Word At A Time</a:t>
            </a:r>
          </a:p>
          <a:p>
            <a:endParaRPr lang="zh-CN" altLang="zh-CN" sz="1800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66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400" dirty="0" smtClean="0">
                <a:latin typeface="+mj-lt"/>
              </a:rPr>
              <a:t>PMI (</a:t>
            </a:r>
            <a:r>
              <a:rPr lang="en-US" sz="4400" dirty="0" err="1" smtClean="0">
                <a:latin typeface="+mj-lt"/>
              </a:rPr>
              <a:t>Turney</a:t>
            </a:r>
            <a:r>
              <a:rPr lang="en-US" sz="4400" dirty="0" smtClean="0">
                <a:latin typeface="+mj-lt"/>
              </a:rPr>
              <a:t> 2001)</a:t>
            </a:r>
            <a:endParaRPr lang="en-US"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=""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𝑃𝑀𝐼</m:t>
                    </m:r>
                    <m:r>
                      <a:rPr lang="en-US" b="0" i="1" dirty="0" smtClean="0">
                        <a:latin typeface="Cambria Math"/>
                      </a:rPr>
                      <m:t>_</m:t>
                    </m:r>
                    <m:r>
                      <a:rPr lang="en-US" b="0" i="1" dirty="0" smtClean="0">
                        <a:latin typeface="Cambria Math"/>
                      </a:rPr>
                      <m:t>𝐼𝑅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/>
                              </a:rPr>
                              <m:t>&amp; 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dirty="0" smtClean="0">
                                <a:latin typeface="Cambria Math"/>
                              </a:rPr>
                              <m:t>∗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/>
              </a:p>
              <a:p>
                <a:endParaRPr lang="en-US" dirty="0" smtClean="0"/>
              </a:p>
              <a:p>
                <a:r>
                  <a:rPr lang="en-US" dirty="0" smtClean="0"/>
                  <a:t>Implementation: co-occurrence within a ten-word window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68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2009 A study similarity relatedness</a:t>
            </a:r>
          </a:p>
          <a:p>
            <a:r>
              <a:rPr lang="en-US" dirty="0"/>
              <a:t>2010 Text Relatedness Word Thesaurus</a:t>
            </a:r>
          </a:p>
          <a:p>
            <a:r>
              <a:rPr lang="en-US" dirty="0"/>
              <a:t>2009 </a:t>
            </a:r>
            <a:r>
              <a:rPr lang="en-US" dirty="0" err="1"/>
              <a:t>Mohler</a:t>
            </a:r>
            <a:r>
              <a:rPr lang="en-US" dirty="0"/>
              <a:t> Text to Text</a:t>
            </a:r>
          </a:p>
          <a:p>
            <a:r>
              <a:rPr lang="en-US" dirty="0"/>
              <a:t>2001 Semantic Distance </a:t>
            </a:r>
            <a:r>
              <a:rPr lang="en-US" dirty="0" err="1"/>
              <a:t>WordNet</a:t>
            </a:r>
            <a:endParaRPr lang="en-US" dirty="0"/>
          </a:p>
          <a:p>
            <a:r>
              <a:rPr lang="en-US" dirty="0"/>
              <a:t>2009 Semantic Similarity Metric</a:t>
            </a:r>
          </a:p>
          <a:p>
            <a:r>
              <a:rPr lang="en-US" dirty="0"/>
              <a:t>2006 Evaluating </a:t>
            </a:r>
            <a:r>
              <a:rPr lang="en-US" dirty="0" err="1"/>
              <a:t>WordNet</a:t>
            </a:r>
            <a:r>
              <a:rPr lang="en-US" dirty="0"/>
              <a:t> Measures</a:t>
            </a:r>
          </a:p>
          <a:p>
            <a:r>
              <a:rPr lang="en-US" dirty="0"/>
              <a:t>2007 Measuring Semantic Similarity between </a:t>
            </a:r>
            <a:r>
              <a:rPr lang="en-US" dirty="0" smtClean="0"/>
              <a:t>Words</a:t>
            </a:r>
          </a:p>
          <a:p>
            <a:r>
              <a:rPr lang="en-US" altLang="zh-CN" dirty="0" smtClean="0"/>
              <a:t>2009 </a:t>
            </a:r>
            <a:r>
              <a:rPr lang="en-US" dirty="0"/>
              <a:t>Evaluating Similarity </a:t>
            </a:r>
            <a:r>
              <a:rPr lang="en-US" dirty="0" smtClean="0"/>
              <a:t>Measures for </a:t>
            </a:r>
            <a:r>
              <a:rPr lang="en-US" dirty="0"/>
              <a:t>Emergent Semantics of Social Tagging </a:t>
            </a:r>
          </a:p>
          <a:p>
            <a:r>
              <a:rPr lang="en-US" dirty="0"/>
              <a:t>2012 Improving Word Representation</a:t>
            </a:r>
          </a:p>
          <a:p>
            <a:r>
              <a:rPr lang="en-US" dirty="0"/>
              <a:t>2010 A Feature and Information Theoretic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1998 </a:t>
            </a:r>
            <a:r>
              <a:rPr lang="en-US" dirty="0"/>
              <a:t>An Information-Theoretic Definition of Similarity </a:t>
            </a:r>
          </a:p>
          <a:p>
            <a:r>
              <a:rPr lang="en-US" dirty="0" smtClean="0"/>
              <a:t>1979 An evaluation of factors affecting document ranking by information retrieval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605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Behavior (Other Works)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Q</a:t>
            </a:r>
            <a:r>
              <a:rPr lang="en-US" dirty="0"/>
              <a:t>. Mei, D. Zhou, and K. Church. Query </a:t>
            </a:r>
            <a:r>
              <a:rPr lang="en-US" dirty="0" smtClean="0"/>
              <a:t>suggestion using </a:t>
            </a:r>
            <a:r>
              <a:rPr lang="en-US" dirty="0"/>
              <a:t>hitting time. </a:t>
            </a:r>
            <a:r>
              <a:rPr lang="en-US" dirty="0" smtClean="0"/>
              <a:t>CIKM ’08</a:t>
            </a:r>
          </a:p>
          <a:p>
            <a:endParaRPr lang="en-US" dirty="0" smtClean="0"/>
          </a:p>
          <a:p>
            <a:r>
              <a:rPr lang="en-US" dirty="0" smtClean="0"/>
              <a:t>H</a:t>
            </a:r>
            <a:r>
              <a:rPr lang="en-US" dirty="0"/>
              <a:t>. Ma, H. Yang, I. King, and M. R. </a:t>
            </a:r>
            <a:r>
              <a:rPr lang="en-US" dirty="0" err="1"/>
              <a:t>Lyu</a:t>
            </a:r>
            <a:r>
              <a:rPr lang="en-US" dirty="0"/>
              <a:t>. </a:t>
            </a:r>
            <a:r>
              <a:rPr lang="en-US" dirty="0" smtClean="0"/>
              <a:t>Learning latent </a:t>
            </a:r>
            <a:r>
              <a:rPr lang="en-US" dirty="0"/>
              <a:t>semantic relations from </a:t>
            </a:r>
            <a:r>
              <a:rPr lang="en-US" dirty="0" err="1"/>
              <a:t>clickthrough</a:t>
            </a:r>
            <a:r>
              <a:rPr lang="en-US" dirty="0"/>
              <a:t> data </a:t>
            </a:r>
            <a:r>
              <a:rPr lang="en-US" dirty="0" smtClean="0"/>
              <a:t>for query </a:t>
            </a:r>
            <a:r>
              <a:rPr lang="en-US" dirty="0"/>
              <a:t>suggestion. </a:t>
            </a:r>
            <a:r>
              <a:rPr lang="en-US" dirty="0" smtClean="0"/>
              <a:t>CIKM ’08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  <a:r>
              <a:rPr lang="en-US" dirty="0"/>
              <a:t>. </a:t>
            </a:r>
            <a:r>
              <a:rPr lang="en-US" dirty="0" err="1"/>
              <a:t>Beeferman</a:t>
            </a:r>
            <a:r>
              <a:rPr lang="en-US" dirty="0"/>
              <a:t> and A. Berger. Agglomerative </a:t>
            </a:r>
            <a:r>
              <a:rPr lang="en-US" dirty="0" smtClean="0"/>
              <a:t>clustering of </a:t>
            </a:r>
            <a:r>
              <a:rPr lang="en-US" dirty="0"/>
              <a:t>a search engine query log. </a:t>
            </a:r>
            <a:r>
              <a:rPr lang="en-US" dirty="0" smtClean="0"/>
              <a:t>KDD ’00</a:t>
            </a:r>
          </a:p>
          <a:p>
            <a:endParaRPr lang="en-US" dirty="0" smtClean="0"/>
          </a:p>
          <a:p>
            <a:r>
              <a:rPr lang="en-US" dirty="0" smtClean="0"/>
              <a:t>J</a:t>
            </a:r>
            <a:r>
              <a:rPr lang="en-US" dirty="0"/>
              <a:t>.-R. Wen, J.-Y. Nie, and H.-J. Zhang. Clustering </a:t>
            </a:r>
            <a:r>
              <a:rPr lang="en-US" dirty="0" smtClean="0"/>
              <a:t>user queries </a:t>
            </a:r>
            <a:r>
              <a:rPr lang="en-US" dirty="0"/>
              <a:t>of a search engine. </a:t>
            </a:r>
            <a:r>
              <a:rPr lang="en-US" dirty="0" smtClean="0"/>
              <a:t>WWW ’01</a:t>
            </a:r>
          </a:p>
          <a:p>
            <a:endParaRPr lang="en-US" dirty="0" smtClean="0"/>
          </a:p>
          <a:p>
            <a:r>
              <a:rPr lang="en-US" dirty="0" smtClean="0"/>
              <a:t>Z</a:t>
            </a:r>
            <a:r>
              <a:rPr lang="en-US" dirty="0"/>
              <a:t>. Zhang and O. Nasraoui. Mining search </a:t>
            </a:r>
            <a:r>
              <a:rPr lang="en-US" dirty="0" smtClean="0"/>
              <a:t>engine query </a:t>
            </a:r>
            <a:r>
              <a:rPr lang="en-US" dirty="0"/>
              <a:t>logs for query recommendation. </a:t>
            </a:r>
            <a:r>
              <a:rPr lang="en-US" dirty="0" smtClean="0"/>
              <a:t>WWW ’06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0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89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Augmentation</a:t>
            </a:r>
          </a:p>
          <a:p>
            <a:pPr lvl="1"/>
            <a:r>
              <a:rPr lang="en-US" dirty="0"/>
              <a:t>External data source (Web, log, </a:t>
            </a:r>
            <a:r>
              <a:rPr lang="en-US" dirty="0" smtClean="0"/>
              <a:t>knowledge bases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Represent short text</a:t>
            </a:r>
          </a:p>
          <a:p>
            <a:pPr lvl="1"/>
            <a:r>
              <a:rPr lang="en-US" dirty="0" smtClean="0"/>
              <a:t>Bag of words, n-gram, intent, 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Similarity function</a:t>
            </a:r>
          </a:p>
          <a:p>
            <a:pPr lvl="1"/>
            <a:r>
              <a:rPr lang="en-US" dirty="0"/>
              <a:t>Pair-wise</a:t>
            </a:r>
          </a:p>
          <a:p>
            <a:pPr lvl="1"/>
            <a:r>
              <a:rPr lang="en-US" dirty="0"/>
              <a:t>Graph based</a:t>
            </a:r>
          </a:p>
          <a:p>
            <a:pPr lvl="1"/>
            <a:r>
              <a:rPr lang="en-US" dirty="0"/>
              <a:t>Learning a similarity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4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Information in short text is often insufficient</a:t>
            </a:r>
          </a:p>
          <a:p>
            <a:r>
              <a:rPr lang="en-US" sz="2000" dirty="0" smtClean="0"/>
              <a:t>Use the words in the documents that contain or is related to the short text as the expanded representation of the short text.</a:t>
            </a:r>
          </a:p>
          <a:p>
            <a:pPr lvl="1"/>
            <a:r>
              <a:rPr lang="en-US" sz="2000" dirty="0" smtClean="0"/>
              <a:t>Web snippet</a:t>
            </a:r>
          </a:p>
          <a:p>
            <a:pPr lvl="1"/>
            <a:r>
              <a:rPr lang="en-US" sz="2000" dirty="0" smtClean="0"/>
              <a:t>Search log</a:t>
            </a:r>
          </a:p>
          <a:p>
            <a:pPr lvl="1"/>
            <a:r>
              <a:rPr lang="en-US" sz="2000" dirty="0" smtClean="0"/>
              <a:t>Knowledge bases</a:t>
            </a:r>
            <a:endParaRPr lang="en-US" sz="2000" dirty="0"/>
          </a:p>
          <a:p>
            <a:r>
              <a:rPr lang="en-US" sz="2000" dirty="0" smtClean="0"/>
              <a:t>Compute Similarity score between the new representations.</a:t>
            </a:r>
            <a:endParaRPr lang="en-US" sz="2000" dirty="0"/>
          </a:p>
          <a:p>
            <a:r>
              <a:rPr lang="en-US" sz="2000" dirty="0" smtClean="0"/>
              <a:t>Using: </a:t>
            </a:r>
          </a:p>
          <a:p>
            <a:pPr lvl="1"/>
            <a:r>
              <a:rPr lang="en-US" sz="2000" dirty="0"/>
              <a:t>KL divergence, </a:t>
            </a:r>
            <a:r>
              <a:rPr lang="en-US" sz="2000" dirty="0">
                <a:solidFill>
                  <a:srgbClr val="FF0000"/>
                </a:solidFill>
              </a:rPr>
              <a:t>Metzler, </a:t>
            </a:r>
            <a:r>
              <a:rPr lang="en-US" sz="2000" dirty="0" smtClean="0">
                <a:solidFill>
                  <a:srgbClr val="FF0000"/>
                </a:solidFill>
              </a:rPr>
              <a:t>et. Al . 2007</a:t>
            </a:r>
          </a:p>
          <a:p>
            <a:pPr lvl="1"/>
            <a:r>
              <a:rPr lang="en-US" sz="2000" dirty="0" smtClean="0"/>
              <a:t>Web-based: </a:t>
            </a:r>
          </a:p>
          <a:p>
            <a:pPr lvl="2"/>
            <a:r>
              <a:rPr lang="en-US" sz="1600" dirty="0" err="1" smtClean="0">
                <a:solidFill>
                  <a:srgbClr val="FF0000"/>
                </a:solidFill>
              </a:rPr>
              <a:t>Sahami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&amp; </a:t>
            </a:r>
            <a:r>
              <a:rPr lang="en-US" sz="1600" dirty="0" err="1">
                <a:solidFill>
                  <a:srgbClr val="FF0000"/>
                </a:solidFill>
              </a:rPr>
              <a:t>Heilman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2006</a:t>
            </a:r>
          </a:p>
          <a:p>
            <a:pPr lvl="2"/>
            <a:r>
              <a:rPr lang="en-US" sz="1600" dirty="0" err="1" smtClean="0">
                <a:solidFill>
                  <a:srgbClr val="FF0000"/>
                </a:solidFill>
              </a:rPr>
              <a:t>Yih</a:t>
            </a:r>
            <a:r>
              <a:rPr lang="en-US" sz="1600" dirty="0" smtClean="0">
                <a:solidFill>
                  <a:srgbClr val="FF0000"/>
                </a:solidFill>
              </a:rPr>
              <a:t> &amp; Meek 2007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Surface Matching</a:t>
            </a:r>
          </a:p>
          <a:p>
            <a:endParaRPr lang="en-US" dirty="0"/>
          </a:p>
          <a:p>
            <a:r>
              <a:rPr lang="en-US" dirty="0" smtClean="0"/>
              <a:t>Feature-based</a:t>
            </a:r>
          </a:p>
          <a:p>
            <a:endParaRPr lang="en-US" dirty="0" smtClean="0"/>
          </a:p>
          <a:p>
            <a:r>
              <a:rPr lang="en-US" dirty="0" smtClean="0"/>
              <a:t>Corpus-based</a:t>
            </a:r>
          </a:p>
          <a:p>
            <a:endParaRPr lang="en-US" dirty="0" smtClean="0"/>
          </a:p>
          <a:p>
            <a:r>
              <a:rPr lang="en-US" dirty="0" smtClean="0"/>
              <a:t>User behavior (click-through, session data)</a:t>
            </a:r>
          </a:p>
          <a:p>
            <a:endParaRPr lang="en-US" dirty="0"/>
          </a:p>
          <a:p>
            <a:r>
              <a:rPr lang="en-US" dirty="0" smtClean="0"/>
              <a:t>Knowledge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1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Surface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Traditional text matching approach</a:t>
            </a:r>
          </a:p>
          <a:p>
            <a:r>
              <a:rPr lang="en-US" dirty="0" smtClean="0"/>
              <a:t>For two short texts q and s, and let Q and S be the set of words in q and s, we can measure similarity of q and s by: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Manning &amp; </a:t>
            </a:r>
            <a:r>
              <a:rPr lang="en-US" dirty="0" err="1" smtClean="0"/>
              <a:t>Schutze</a:t>
            </a:r>
            <a:r>
              <a:rPr lang="en-US" dirty="0" smtClean="0"/>
              <a:t> </a:t>
            </a:r>
            <a:r>
              <a:rPr lang="en-US" dirty="0"/>
              <a:t>1999: Foundations </a:t>
            </a:r>
            <a:r>
              <a:rPr lang="en-US" dirty="0" smtClean="0"/>
              <a:t>of Statistical </a:t>
            </a:r>
            <a:r>
              <a:rPr lang="en-US" dirty="0"/>
              <a:t>Natural Language Processing. The MIT Press.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4279770" cy="171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5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Variations:</a:t>
            </a:r>
          </a:p>
          <a:p>
            <a:pPr lvl="1"/>
            <a:r>
              <a:rPr lang="en-US" dirty="0" smtClean="0"/>
              <a:t>Using the stemmed words instead of the original words</a:t>
            </a:r>
          </a:p>
          <a:p>
            <a:pPr lvl="1"/>
            <a:r>
              <a:rPr lang="en-US" dirty="0" smtClean="0"/>
              <a:t>Two words can be matched if they are synonyms according to </a:t>
            </a:r>
            <a:r>
              <a:rPr lang="en-US" dirty="0" err="1" smtClean="0"/>
              <a:t>WordNet</a:t>
            </a:r>
            <a:endParaRPr lang="en-US" dirty="0" smtClean="0"/>
          </a:p>
          <a:p>
            <a:pPr lvl="1"/>
            <a:r>
              <a:rPr lang="en-US" dirty="0" smtClean="0"/>
              <a:t>Frequency can be introduced to form a vector of (word, </a:t>
            </a:r>
            <a:r>
              <a:rPr lang="en-US" dirty="0" err="1" smtClean="0"/>
              <a:t>freq</a:t>
            </a:r>
            <a:r>
              <a:rPr lang="en-US" dirty="0" smtClean="0"/>
              <a:t>) pairs instead of set of words</a:t>
            </a:r>
          </a:p>
          <a:p>
            <a:pPr lvl="1"/>
            <a:r>
              <a:rPr lang="en-US" dirty="0" smtClean="0"/>
              <a:t>Meadow </a:t>
            </a:r>
            <a:r>
              <a:rPr lang="en-US" dirty="0"/>
              <a:t>et al. 2000, Salton 7 </a:t>
            </a:r>
            <a:r>
              <a:rPr lang="en-US" dirty="0" err="1"/>
              <a:t>Lesk</a:t>
            </a:r>
            <a:r>
              <a:rPr lang="en-US" dirty="0"/>
              <a:t> 1971, Corley &amp; </a:t>
            </a:r>
            <a:r>
              <a:rPr lang="en-US" dirty="0" smtClean="0"/>
              <a:t>Mihalcea2005</a:t>
            </a:r>
            <a:endParaRPr lang="en-US" dirty="0"/>
          </a:p>
          <a:p>
            <a:r>
              <a:rPr lang="en-US" dirty="0" smtClean="0"/>
              <a:t>Quality </a:t>
            </a:r>
            <a:r>
              <a:rPr lang="en-US" dirty="0"/>
              <a:t>is unreliable: </a:t>
            </a:r>
            <a:r>
              <a:rPr lang="en-US" dirty="0" err="1"/>
              <a:t>Sahami</a:t>
            </a:r>
            <a:r>
              <a:rPr lang="en-US" dirty="0"/>
              <a:t> &amp; </a:t>
            </a:r>
            <a:r>
              <a:rPr lang="en-US" dirty="0" err="1"/>
              <a:t>Heilman</a:t>
            </a:r>
            <a:r>
              <a:rPr lang="en-US" dirty="0"/>
              <a:t> 2006, A web-based </a:t>
            </a:r>
            <a:r>
              <a:rPr lang="en-US" dirty="0" smtClean="0"/>
              <a:t>kernel function </a:t>
            </a:r>
            <a:r>
              <a:rPr lang="en-US" dirty="0"/>
              <a:t>for measuring the similarity of short text snippets.</a:t>
            </a:r>
          </a:p>
        </p:txBody>
      </p:sp>
    </p:spTree>
    <p:extLst>
      <p:ext uri="{BB962C8B-B14F-4D97-AF65-F5344CB8AC3E}">
        <p14:creationId xmlns:p14="http://schemas.microsoft.com/office/powerpoint/2010/main" val="385301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212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Similarity Measures for Short Segments of </a:t>
            </a:r>
            <a:r>
              <a:rPr lang="en-US" altLang="zh-CN" sz="3200" dirty="0" smtClean="0">
                <a:solidFill>
                  <a:srgbClr val="FF0000"/>
                </a:solidFill>
              </a:rPr>
              <a:t>Text</a:t>
            </a:r>
            <a:br>
              <a:rPr lang="en-US" altLang="zh-CN" sz="3200" dirty="0" smtClean="0">
                <a:solidFill>
                  <a:srgbClr val="FF0000"/>
                </a:solidFill>
              </a:rPr>
            </a:br>
            <a:r>
              <a:rPr lang="en-US" altLang="zh-CN" sz="3200" dirty="0" smtClean="0">
                <a:solidFill>
                  <a:srgbClr val="FF0000"/>
                </a:solidFill>
              </a:rPr>
              <a:t>ECIR 2007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6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Highlights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This paper examines a number of similarity measures for short texts</a:t>
            </a:r>
          </a:p>
          <a:p>
            <a:pPr lvl="1"/>
            <a:r>
              <a:rPr lang="en-US" altLang="zh-CN" dirty="0" smtClean="0"/>
              <a:t>Pure lexical</a:t>
            </a:r>
          </a:p>
          <a:p>
            <a:pPr lvl="1"/>
            <a:r>
              <a:rPr lang="en-US" altLang="zh-CN" dirty="0" smtClean="0"/>
              <a:t>Stemming</a:t>
            </a:r>
          </a:p>
          <a:p>
            <a:pPr lvl="1"/>
            <a:r>
              <a:rPr lang="en-US" altLang="zh-CN" dirty="0" smtClean="0"/>
              <a:t>Language modeling based</a:t>
            </a:r>
          </a:p>
          <a:p>
            <a:r>
              <a:rPr lang="en-US" altLang="zh-CN" dirty="0" smtClean="0"/>
              <a:t>Evaluate these measures on query-to-query similarities from search log (360k queries)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106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31981</TotalTime>
  <Words>8884</Words>
  <Application>Microsoft Macintosh PowerPoint</Application>
  <PresentationFormat>On-screen Show (4:3)</PresentationFormat>
  <Paragraphs>1114</Paragraphs>
  <Slides>162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64" baseType="lpstr">
      <vt:lpstr>Office Theme</vt:lpstr>
      <vt:lpstr>Equation</vt:lpstr>
      <vt:lpstr>Short-text Similarity: A Survey</vt:lpstr>
      <vt:lpstr>Content</vt:lpstr>
      <vt:lpstr>Introduction</vt:lpstr>
      <vt:lpstr>Challenges</vt:lpstr>
      <vt:lpstr>PowerPoint Presentation</vt:lpstr>
      <vt:lpstr>Word-to-Word Semantic Similarity</vt:lpstr>
      <vt:lpstr>Word-to-Word Semantic Similarity</vt:lpstr>
      <vt:lpstr>Mutual Information</vt:lpstr>
      <vt:lpstr>PMI (Turney 2001)</vt:lpstr>
      <vt:lpstr>Corpus-Based Word-word Similarity [Islam’08]</vt:lpstr>
      <vt:lpstr>LSA (Landauer 1998)</vt:lpstr>
      <vt:lpstr>TSA (Radinsky 2010)</vt:lpstr>
      <vt:lpstr>Knowledge-based Measures #1</vt:lpstr>
      <vt:lpstr>Knowledge-based Measures #2</vt:lpstr>
      <vt:lpstr>Knowledge-based Measures #3</vt:lpstr>
      <vt:lpstr>Knowledge-based Measures #4</vt:lpstr>
      <vt:lpstr>Knowledge-based Measures #5 (Tsatsaronis  2010)</vt:lpstr>
      <vt:lpstr>Hybrid Approach #1</vt:lpstr>
      <vt:lpstr>Hybrid Approach #2</vt:lpstr>
      <vt:lpstr>Hybrid Approach #3</vt:lpstr>
      <vt:lpstr>Annotate sense or not? </vt:lpstr>
      <vt:lpstr>Hybrid Approach #4</vt:lpstr>
      <vt:lpstr>Problem &amp; Main Applications</vt:lpstr>
      <vt:lpstr>Short Text Similarity</vt:lpstr>
      <vt:lpstr>Features of Similarity [O’Shea 08]</vt:lpstr>
      <vt:lpstr>Features of Similarity (Cont’d)</vt:lpstr>
      <vt:lpstr>Features of Similarity (Cont’d)</vt:lpstr>
      <vt:lpstr>Main Applications</vt:lpstr>
      <vt:lpstr>Main Approaches</vt:lpstr>
      <vt:lpstr>Data Representation</vt:lpstr>
      <vt:lpstr>Representation</vt:lpstr>
      <vt:lpstr>Bag (vector) of Words/N-grams</vt:lpstr>
      <vt:lpstr>N-gram representation</vt:lpstr>
      <vt:lpstr>Transformation between n-gram spaces</vt:lpstr>
      <vt:lpstr>Bag of Concepts</vt:lpstr>
      <vt:lpstr>Substring/Subsequence</vt:lpstr>
      <vt:lpstr>Linguistic Features  [Hatzivassiloglou ‘99]</vt:lpstr>
      <vt:lpstr>Tags in Folksonomy (Markines 2009)</vt:lpstr>
      <vt:lpstr>Primitive Features</vt:lpstr>
      <vt:lpstr>Composite Features</vt:lpstr>
      <vt:lpstr>Data Augmentation</vt:lpstr>
      <vt:lpstr>Web Search Results</vt:lpstr>
      <vt:lpstr>Web Search Snippets</vt:lpstr>
      <vt:lpstr>Collaborative Filtering</vt:lpstr>
      <vt:lpstr>Logs</vt:lpstr>
      <vt:lpstr>Knowledge Bases</vt:lpstr>
      <vt:lpstr>Similarity Function</vt:lpstr>
      <vt:lpstr>Pair-wise Similarity</vt:lpstr>
      <vt:lpstr>Surface Matching</vt:lpstr>
      <vt:lpstr>Surface Matching</vt:lpstr>
      <vt:lpstr>Deficiencies of Surface Matching</vt:lpstr>
      <vt:lpstr>String Similarity [Islam ‘08]</vt:lpstr>
      <vt:lpstr>Common Word Order Similarity</vt:lpstr>
      <vt:lpstr>Extended Word Order Similarity (Li et al. 2006)</vt:lpstr>
      <vt:lpstr>Binary vs. Counting Similarity</vt:lpstr>
      <vt:lpstr>Binary Similarity Models</vt:lpstr>
      <vt:lpstr>Counting Similarity Models</vt:lpstr>
      <vt:lpstr>Specificity of Words</vt:lpstr>
      <vt:lpstr>Semantic Similarity of Two Texts</vt:lpstr>
      <vt:lpstr>Linguistic Features  [Hatzivassiloglou ‘99]</vt:lpstr>
      <vt:lpstr>Similarity By Linguistic Features</vt:lpstr>
      <vt:lpstr>Methodology</vt:lpstr>
      <vt:lpstr>Primitive Features</vt:lpstr>
      <vt:lpstr>Composite Features</vt:lpstr>
      <vt:lpstr>Web-based Similarity Kernel  (Sahami &amp; Heilman 2006)</vt:lpstr>
      <vt:lpstr>Web-relevance Similarity Measure (Yih &amp; Meek 2007)</vt:lpstr>
      <vt:lpstr>LSA Similarity Model</vt:lpstr>
      <vt:lpstr>STASIS  [O’Shea ’08]</vt:lpstr>
      <vt:lpstr>Semantic similarity in a taxonomy</vt:lpstr>
      <vt:lpstr>Weighted Path Length + Depths (Tsatsaronis 2010)</vt:lpstr>
      <vt:lpstr>Philip Resnik, 1999</vt:lpstr>
      <vt:lpstr>PowerPoint Presentation</vt:lpstr>
      <vt:lpstr>PowerPoint Presentation</vt:lpstr>
      <vt:lpstr>PowerPoint Presentation</vt:lpstr>
      <vt:lpstr>Information content of a fragment of the WordNet taxonomy</vt:lpstr>
      <vt:lpstr>PowerPoint Presentation</vt:lpstr>
      <vt:lpstr>Combined Similarity (Li et al. 2006)</vt:lpstr>
      <vt:lpstr>Intent-based Similarity (regularized topic model)</vt:lpstr>
      <vt:lpstr>Graph based approach for query similarity</vt:lpstr>
      <vt:lpstr>Learning Similarity Measures:  Method #1 [Yih &amp; Meek ‘07]</vt:lpstr>
      <vt:lpstr>Learning Similarity Measures:  Method #2 [Yih &amp; Meek ‘07]</vt:lpstr>
      <vt:lpstr>Performance Issues</vt:lpstr>
      <vt:lpstr>Evaluation</vt:lpstr>
      <vt:lpstr>Metric</vt:lpstr>
      <vt:lpstr>WHIRL (a DB system with string similarity)</vt:lpstr>
      <vt:lpstr>Human Judgments</vt:lpstr>
      <vt:lpstr>Test Data</vt:lpstr>
      <vt:lpstr>Major References</vt:lpstr>
      <vt:lpstr>PowerPoint Presentation</vt:lpstr>
      <vt:lpstr>PowerPoint Presentation</vt:lpstr>
      <vt:lpstr>User Behavior (Other Works)</vt:lpstr>
      <vt:lpstr>END</vt:lpstr>
      <vt:lpstr>Common Aspects</vt:lpstr>
      <vt:lpstr>Data Augmentation</vt:lpstr>
      <vt:lpstr>Main Approaches</vt:lpstr>
      <vt:lpstr>Surface Matching</vt:lpstr>
      <vt:lpstr>Surface Matching</vt:lpstr>
      <vt:lpstr>Similarity Measures for Short Segments of Text ECIR 2007</vt:lpstr>
      <vt:lpstr>Highlights</vt:lpstr>
      <vt:lpstr>Text Representation</vt:lpstr>
      <vt:lpstr>Deficiencies of Standard Similarity Measures</vt:lpstr>
      <vt:lpstr>Similarity Measures</vt:lpstr>
      <vt:lpstr>Evaluation</vt:lpstr>
      <vt:lpstr>Feature Based</vt:lpstr>
      <vt:lpstr>Similarity by Linguistic Features [Hatzivassiloglou ‘99]</vt:lpstr>
      <vt:lpstr>Similarity By Linguistic Features</vt:lpstr>
      <vt:lpstr>Methodology</vt:lpstr>
      <vt:lpstr>Primitive Features</vt:lpstr>
      <vt:lpstr>Composite Features</vt:lpstr>
      <vt:lpstr>Evaluation</vt:lpstr>
      <vt:lpstr>Corpus Based</vt:lpstr>
      <vt:lpstr>Corpus-based Methods</vt:lpstr>
      <vt:lpstr>HAL</vt:lpstr>
      <vt:lpstr>Corpus-based and knowledge-based measures for text semantic similarity, AAAI 2006</vt:lpstr>
      <vt:lpstr>Specificity of Words</vt:lpstr>
      <vt:lpstr>Semantic Similarity of Two Texts</vt:lpstr>
      <vt:lpstr>Notes</vt:lpstr>
      <vt:lpstr>Binary vs. Counting models [Lee ‘05]</vt:lpstr>
      <vt:lpstr>Evaluation</vt:lpstr>
      <vt:lpstr>Binary Similarity Models</vt:lpstr>
      <vt:lpstr>Count-Based Similarity Models</vt:lpstr>
      <vt:lpstr>LSA Similarity Model</vt:lpstr>
      <vt:lpstr>STASIS [O’Shea ’08]</vt:lpstr>
      <vt:lpstr>Corpus-based + String similarity [Islam ‘08]</vt:lpstr>
      <vt:lpstr>String Similarity</vt:lpstr>
      <vt:lpstr>Semantic Similarity between Words</vt:lpstr>
      <vt:lpstr>Common Word Order Similarity</vt:lpstr>
      <vt:lpstr>Overall Precedure</vt:lpstr>
      <vt:lpstr>Evaluation</vt:lpstr>
      <vt:lpstr>Web-based Similarity Kernel  (Sahami &amp; Heilman 2006)</vt:lpstr>
      <vt:lpstr>Potential Issues</vt:lpstr>
      <vt:lpstr>Web-relevance Similarity Measure (Yih &amp; Meek 2007)</vt:lpstr>
      <vt:lpstr>Learning Similarity Measures:  Method #1</vt:lpstr>
      <vt:lpstr>Learning Similarity Measures:  Method #2</vt:lpstr>
      <vt:lpstr>User Behavior Based</vt:lpstr>
      <vt:lpstr>User Behavior</vt:lpstr>
      <vt:lpstr>User Behavior</vt:lpstr>
      <vt:lpstr>N-gram + Search Log</vt:lpstr>
      <vt:lpstr>N-gram representation</vt:lpstr>
      <vt:lpstr>Transformation between n-gram spaces</vt:lpstr>
      <vt:lpstr>L: transformation</vt:lpstr>
      <vt:lpstr>Query representation</vt:lpstr>
      <vt:lpstr>User Behavior (Other Works)</vt:lpstr>
      <vt:lpstr>Intent aware query similarity</vt:lpstr>
      <vt:lpstr>A regularized topic model</vt:lpstr>
      <vt:lpstr>Summary from [Guo et al CIKM 11]</vt:lpstr>
      <vt:lpstr>Knowledge Based</vt:lpstr>
      <vt:lpstr>PowerPoint Presentation</vt:lpstr>
      <vt:lpstr>Semantic similarity in a taxonomy</vt:lpstr>
      <vt:lpstr>Philip Resnik, 1999</vt:lpstr>
      <vt:lpstr>PowerPoint Presentation</vt:lpstr>
      <vt:lpstr>PowerPoint Presentation</vt:lpstr>
      <vt:lpstr>PowerPoint Presentation</vt:lpstr>
      <vt:lpstr>Information content of a fragment of the WordNet taxonomy</vt:lpstr>
      <vt:lpstr>PowerPoint Presentation</vt:lpstr>
      <vt:lpstr>Improving Short-Text Classification Using Unlabeled Background Knowledge to Assess Document Similarity ICML 2000</vt:lpstr>
      <vt:lpstr>Approach</vt:lpstr>
      <vt:lpstr>Evaluation</vt:lpstr>
      <vt:lpstr>Evaluation</vt:lpstr>
      <vt:lpstr>Metric</vt:lpstr>
      <vt:lpstr>Human Judgements</vt:lpstr>
      <vt:lpstr>Test Data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Short-text Similarity</dc:title>
  <dc:creator>Haixun Wang</dc:creator>
  <cp:lastModifiedBy>Kenny Zhu</cp:lastModifiedBy>
  <cp:revision>362</cp:revision>
  <cp:lastPrinted>2012-06-11T04:44:35Z</cp:lastPrinted>
  <dcterms:created xsi:type="dcterms:W3CDTF">2012-05-27T09:49:32Z</dcterms:created>
  <dcterms:modified xsi:type="dcterms:W3CDTF">2013-12-11T14:39:02Z</dcterms:modified>
</cp:coreProperties>
</file>